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4" r:id="rId1"/>
  </p:sldMasterIdLst>
  <p:notesMasterIdLst>
    <p:notesMasterId r:id="rId40"/>
  </p:notesMasterIdLst>
  <p:sldIdLst>
    <p:sldId id="256" r:id="rId2"/>
    <p:sldId id="369" r:id="rId3"/>
    <p:sldId id="395" r:id="rId4"/>
    <p:sldId id="374" r:id="rId5"/>
    <p:sldId id="375" r:id="rId6"/>
    <p:sldId id="368" r:id="rId7"/>
    <p:sldId id="370" r:id="rId8"/>
    <p:sldId id="371" r:id="rId9"/>
    <p:sldId id="373" r:id="rId10"/>
    <p:sldId id="376" r:id="rId11"/>
    <p:sldId id="377" r:id="rId12"/>
    <p:sldId id="378" r:id="rId13"/>
    <p:sldId id="358" r:id="rId14"/>
    <p:sldId id="379" r:id="rId15"/>
    <p:sldId id="384" r:id="rId16"/>
    <p:sldId id="385" r:id="rId17"/>
    <p:sldId id="387" r:id="rId18"/>
    <p:sldId id="388" r:id="rId19"/>
    <p:sldId id="389" r:id="rId20"/>
    <p:sldId id="390" r:id="rId21"/>
    <p:sldId id="391" r:id="rId22"/>
    <p:sldId id="392" r:id="rId23"/>
    <p:sldId id="393" r:id="rId24"/>
    <p:sldId id="398" r:id="rId25"/>
    <p:sldId id="402" r:id="rId26"/>
    <p:sldId id="380" r:id="rId27"/>
    <p:sldId id="382" r:id="rId28"/>
    <p:sldId id="372" r:id="rId29"/>
    <p:sldId id="381" r:id="rId30"/>
    <p:sldId id="383" r:id="rId31"/>
    <p:sldId id="399" r:id="rId32"/>
    <p:sldId id="394" r:id="rId33"/>
    <p:sldId id="396" r:id="rId34"/>
    <p:sldId id="397" r:id="rId35"/>
    <p:sldId id="400" r:id="rId36"/>
    <p:sldId id="401" r:id="rId37"/>
    <p:sldId id="268" r:id="rId38"/>
    <p:sldId id="269"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3E46"/>
    <a:srgbClr val="909294"/>
    <a:srgbClr val="000066"/>
    <a:srgbClr val="2B5F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544" autoAdjust="0"/>
    <p:restoredTop sz="99822" autoAdjust="0"/>
  </p:normalViewPr>
  <p:slideViewPr>
    <p:cSldViewPr>
      <p:cViewPr varScale="1">
        <p:scale>
          <a:sx n="113" d="100"/>
          <a:sy n="113" d="100"/>
        </p:scale>
        <p:origin x="138" y="11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1" d="100"/>
          <a:sy n="51" d="100"/>
        </p:scale>
        <p:origin x="-2736"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F9B3BC-7FCA-4166-96E5-654288EED0B0}" type="datetimeFigureOut">
              <a:rPr lang="en-US" smtClean="0"/>
              <a:pPr/>
              <a:t>4/24/2023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96B92D-2A32-4C16-979B-071562DB202E}" type="slidenum">
              <a:rPr lang="en-US" smtClean="0"/>
              <a:pPr/>
              <a:t>‹#›</a:t>
            </a:fld>
            <a:endParaRPr lang="en-US" dirty="0"/>
          </a:p>
        </p:txBody>
      </p:sp>
    </p:spTree>
    <p:extLst>
      <p:ext uri="{BB962C8B-B14F-4D97-AF65-F5344CB8AC3E}">
        <p14:creationId xmlns:p14="http://schemas.microsoft.com/office/powerpoint/2010/main" val="726847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96B92D-2A32-4C16-979B-071562DB202E}" type="slidenum">
              <a:rPr lang="en-US" smtClean="0"/>
              <a:pPr/>
              <a:t>1</a:t>
            </a:fld>
            <a:endParaRPr lang="en-US" dirty="0"/>
          </a:p>
        </p:txBody>
      </p:sp>
    </p:spTree>
    <p:extLst>
      <p:ext uri="{BB962C8B-B14F-4D97-AF65-F5344CB8AC3E}">
        <p14:creationId xmlns:p14="http://schemas.microsoft.com/office/powerpoint/2010/main" val="3128950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VIII Semester, Department of ISE, RNSIT</a:t>
            </a:r>
            <a:endParaRPr lang="en-US" dirty="0"/>
          </a:p>
        </p:txBody>
      </p:sp>
      <p:sp>
        <p:nvSpPr>
          <p:cNvPr id="5" name="Footer Placeholder 4"/>
          <p:cNvSpPr>
            <a:spLocks noGrp="1"/>
          </p:cNvSpPr>
          <p:nvPr>
            <p:ph type="ftr" sz="quarter" idx="11"/>
          </p:nvPr>
        </p:nvSpPr>
        <p:spPr/>
        <p:txBody>
          <a:bodyPr/>
          <a:lstStyle/>
          <a:p>
            <a:r>
              <a:rPr lang="en-US"/>
              <a:t>2021 - 2022</a:t>
            </a:r>
            <a:endParaRPr lang="en-US" dirty="0"/>
          </a:p>
        </p:txBody>
      </p:sp>
      <p:sp>
        <p:nvSpPr>
          <p:cNvPr id="6" name="Slide Number Placeholder 5"/>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530802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VIII Semester, Department of ISE, RNSIT</a:t>
            </a:r>
            <a:endParaRPr lang="en-US" dirty="0"/>
          </a:p>
        </p:txBody>
      </p:sp>
      <p:sp>
        <p:nvSpPr>
          <p:cNvPr id="6" name="Footer Placeholder 5"/>
          <p:cNvSpPr>
            <a:spLocks noGrp="1"/>
          </p:cNvSpPr>
          <p:nvPr>
            <p:ph type="ftr" sz="quarter" idx="11"/>
          </p:nvPr>
        </p:nvSpPr>
        <p:spPr/>
        <p:txBody>
          <a:bodyPr/>
          <a:lstStyle/>
          <a:p>
            <a:r>
              <a:rPr lang="en-US"/>
              <a:t>2021 - 2022</a:t>
            </a:r>
            <a:endParaRPr lang="en-US" dirty="0"/>
          </a:p>
        </p:txBody>
      </p:sp>
      <p:sp>
        <p:nvSpPr>
          <p:cNvPr id="7" name="Slide Number Placeholder 6"/>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6876445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VIII Semester, Department of ISE, RNSIT</a:t>
            </a:r>
            <a:endParaRPr lang="en-US" dirty="0"/>
          </a:p>
        </p:txBody>
      </p:sp>
      <p:sp>
        <p:nvSpPr>
          <p:cNvPr id="5" name="Footer Placeholder 4"/>
          <p:cNvSpPr>
            <a:spLocks noGrp="1"/>
          </p:cNvSpPr>
          <p:nvPr>
            <p:ph type="ftr" sz="quarter" idx="11"/>
          </p:nvPr>
        </p:nvSpPr>
        <p:spPr/>
        <p:txBody>
          <a:bodyPr/>
          <a:lstStyle/>
          <a:p>
            <a:r>
              <a:rPr lang="en-US"/>
              <a:t>2021 - 2022</a:t>
            </a:r>
            <a:endParaRPr lang="en-US" dirty="0"/>
          </a:p>
        </p:txBody>
      </p:sp>
      <p:sp>
        <p:nvSpPr>
          <p:cNvPr id="6" name="Slide Number Placeholder 5"/>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17939007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VIII Semester, Department of ISE, RNSIT</a:t>
            </a:r>
            <a:endParaRPr lang="en-US" dirty="0"/>
          </a:p>
        </p:txBody>
      </p:sp>
      <p:sp>
        <p:nvSpPr>
          <p:cNvPr id="5" name="Footer Placeholder 4"/>
          <p:cNvSpPr>
            <a:spLocks noGrp="1"/>
          </p:cNvSpPr>
          <p:nvPr>
            <p:ph type="ftr" sz="quarter" idx="11"/>
          </p:nvPr>
        </p:nvSpPr>
        <p:spPr/>
        <p:txBody>
          <a:bodyPr/>
          <a:lstStyle/>
          <a:p>
            <a:r>
              <a:rPr lang="en-US"/>
              <a:t>2021 - 2022</a:t>
            </a:r>
            <a:endParaRPr lang="en-US" dirty="0"/>
          </a:p>
        </p:txBody>
      </p:sp>
      <p:sp>
        <p:nvSpPr>
          <p:cNvPr id="6" name="Slide Number Placeholder 5"/>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2147940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1384" y="168656"/>
            <a:ext cx="10515600" cy="694162"/>
          </a:xfrm>
        </p:spPr>
        <p:txBody>
          <a:bodyPr/>
          <a:lstStyle/>
          <a:p>
            <a:r>
              <a:rPr lang="en-US"/>
              <a:t>Click to edit Master title style</a:t>
            </a:r>
            <a:endParaRPr lang="en-US" dirty="0"/>
          </a:p>
        </p:txBody>
      </p:sp>
      <p:sp>
        <p:nvSpPr>
          <p:cNvPr id="3" name="Content Placeholder 2"/>
          <p:cNvSpPr>
            <a:spLocks noGrp="1"/>
          </p:cNvSpPr>
          <p:nvPr>
            <p:ph idx="1"/>
          </p:nvPr>
        </p:nvSpPr>
        <p:spPr>
          <a:xfrm>
            <a:off x="551384" y="980728"/>
            <a:ext cx="10515600" cy="50338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VIII Semester, Department of ISE, RNSIT</a:t>
            </a:r>
            <a:endParaRPr lang="en-US" dirty="0"/>
          </a:p>
        </p:txBody>
      </p:sp>
      <p:sp>
        <p:nvSpPr>
          <p:cNvPr id="5" name="Footer Placeholder 4"/>
          <p:cNvSpPr>
            <a:spLocks noGrp="1"/>
          </p:cNvSpPr>
          <p:nvPr>
            <p:ph type="ftr" sz="quarter" idx="11"/>
          </p:nvPr>
        </p:nvSpPr>
        <p:spPr/>
        <p:txBody>
          <a:bodyPr/>
          <a:lstStyle/>
          <a:p>
            <a:r>
              <a:rPr lang="en-US" dirty="0"/>
              <a:t>2022 - 2023</a:t>
            </a:r>
          </a:p>
        </p:txBody>
      </p:sp>
      <p:sp>
        <p:nvSpPr>
          <p:cNvPr id="6" name="Slide Number Placeholder 5"/>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2278666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7B669995-935A-60A8-7D34-F944E1FB3F40}"/>
              </a:ext>
            </a:extLst>
          </p:cNvPr>
          <p:cNvSpPr>
            <a:spLocks noGrp="1"/>
          </p:cNvSpPr>
          <p:nvPr>
            <p:ph type="dt" sz="half" idx="10"/>
          </p:nvPr>
        </p:nvSpPr>
        <p:spPr/>
        <p:txBody>
          <a:bodyPr/>
          <a:lstStyle/>
          <a:p>
            <a:r>
              <a:rPr lang="en-US"/>
              <a:t>VIII Semester, Department of ISE, RNSIT</a:t>
            </a:r>
            <a:endParaRPr lang="en-US" dirty="0"/>
          </a:p>
        </p:txBody>
      </p:sp>
      <p:sp>
        <p:nvSpPr>
          <p:cNvPr id="4" name="Footer Placeholder 3">
            <a:extLst>
              <a:ext uri="{FF2B5EF4-FFF2-40B4-BE49-F238E27FC236}">
                <a16:creationId xmlns:a16="http://schemas.microsoft.com/office/drawing/2014/main" id="{F2B0AE75-6158-7B80-6AB6-5E89FBB15ADD}"/>
              </a:ext>
            </a:extLst>
          </p:cNvPr>
          <p:cNvSpPr>
            <a:spLocks noGrp="1"/>
          </p:cNvSpPr>
          <p:nvPr>
            <p:ph type="ftr" sz="quarter" idx="11"/>
          </p:nvPr>
        </p:nvSpPr>
        <p:spPr/>
        <p:txBody>
          <a:bodyPr/>
          <a:lstStyle/>
          <a:p>
            <a:r>
              <a:rPr lang="en-US"/>
              <a:t>2022 - 2023</a:t>
            </a:r>
            <a:endParaRPr lang="en-US" dirty="0"/>
          </a:p>
        </p:txBody>
      </p:sp>
      <p:sp>
        <p:nvSpPr>
          <p:cNvPr id="5" name="Slide Number Placeholder 4">
            <a:extLst>
              <a:ext uri="{FF2B5EF4-FFF2-40B4-BE49-F238E27FC236}">
                <a16:creationId xmlns:a16="http://schemas.microsoft.com/office/drawing/2014/main" id="{26B0FE2A-F686-73AE-F2B0-8B5B8FEE818A}"/>
              </a:ext>
            </a:extLst>
          </p:cNvPr>
          <p:cNvSpPr>
            <a:spLocks noGrp="1"/>
          </p:cNvSpPr>
          <p:nvPr>
            <p:ph type="sldNum" sz="quarter" idx="12"/>
          </p:nvPr>
        </p:nvSpPr>
        <p:spPr/>
        <p:txBody>
          <a:bodyPr/>
          <a:lstStyle/>
          <a:p>
            <a:fld id="{5B4F5413-E548-45A8-B9DD-11B71454D5CA}" type="slidenum">
              <a:rPr lang="en-US" smtClean="0"/>
              <a:pPr/>
              <a:t>‹#›</a:t>
            </a:fld>
            <a:endParaRPr lang="en-US" dirty="0"/>
          </a:p>
        </p:txBody>
      </p:sp>
      <p:sp>
        <p:nvSpPr>
          <p:cNvPr id="7" name="Text Placeholder 6">
            <a:extLst>
              <a:ext uri="{FF2B5EF4-FFF2-40B4-BE49-F238E27FC236}">
                <a16:creationId xmlns:a16="http://schemas.microsoft.com/office/drawing/2014/main" id="{4747BA54-6F41-F1F7-25B7-5A28291B5178}"/>
              </a:ext>
            </a:extLst>
          </p:cNvPr>
          <p:cNvSpPr>
            <a:spLocks noGrp="1"/>
          </p:cNvSpPr>
          <p:nvPr>
            <p:ph type="body" sz="quarter" idx="13"/>
          </p:nvPr>
        </p:nvSpPr>
        <p:spPr>
          <a:xfrm>
            <a:off x="8153400" y="908720"/>
            <a:ext cx="3775075" cy="4537075"/>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Picture Placeholder 8">
            <a:extLst>
              <a:ext uri="{FF2B5EF4-FFF2-40B4-BE49-F238E27FC236}">
                <a16:creationId xmlns:a16="http://schemas.microsoft.com/office/drawing/2014/main" id="{6B1C5D8C-C09D-A1FA-D66E-AB29985D2932}"/>
              </a:ext>
            </a:extLst>
          </p:cNvPr>
          <p:cNvSpPr>
            <a:spLocks noGrp="1"/>
          </p:cNvSpPr>
          <p:nvPr>
            <p:ph type="pic" sz="quarter" idx="14"/>
          </p:nvPr>
        </p:nvSpPr>
        <p:spPr>
          <a:xfrm>
            <a:off x="407988" y="908050"/>
            <a:ext cx="7488212" cy="4537075"/>
          </a:xfrm>
        </p:spPr>
        <p:txBody>
          <a:bodyPr/>
          <a:lstStyle/>
          <a:p>
            <a:endParaRPr lang="en-IN"/>
          </a:p>
        </p:txBody>
      </p:sp>
    </p:spTree>
    <p:extLst>
      <p:ext uri="{BB962C8B-B14F-4D97-AF65-F5344CB8AC3E}">
        <p14:creationId xmlns:p14="http://schemas.microsoft.com/office/powerpoint/2010/main" val="1803966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VIII Semester, Department of ISE, RNSIT</a:t>
            </a:r>
            <a:endParaRPr lang="en-US" dirty="0"/>
          </a:p>
        </p:txBody>
      </p:sp>
      <p:sp>
        <p:nvSpPr>
          <p:cNvPr id="5" name="Footer Placeholder 4"/>
          <p:cNvSpPr>
            <a:spLocks noGrp="1"/>
          </p:cNvSpPr>
          <p:nvPr>
            <p:ph type="ftr" sz="quarter" idx="11"/>
          </p:nvPr>
        </p:nvSpPr>
        <p:spPr/>
        <p:txBody>
          <a:bodyPr/>
          <a:lstStyle/>
          <a:p>
            <a:r>
              <a:rPr lang="en-US"/>
              <a:t>2021 - 2022</a:t>
            </a:r>
            <a:endParaRPr lang="en-US" dirty="0"/>
          </a:p>
        </p:txBody>
      </p:sp>
      <p:sp>
        <p:nvSpPr>
          <p:cNvPr id="6" name="Slide Number Placeholder 5"/>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664906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VIII Semester, Department of ISE, RNSIT</a:t>
            </a:r>
            <a:endParaRPr lang="en-US" dirty="0"/>
          </a:p>
        </p:txBody>
      </p:sp>
      <p:sp>
        <p:nvSpPr>
          <p:cNvPr id="6" name="Footer Placeholder 5"/>
          <p:cNvSpPr>
            <a:spLocks noGrp="1"/>
          </p:cNvSpPr>
          <p:nvPr>
            <p:ph type="ftr" sz="quarter" idx="11"/>
          </p:nvPr>
        </p:nvSpPr>
        <p:spPr/>
        <p:txBody>
          <a:bodyPr/>
          <a:lstStyle/>
          <a:p>
            <a:r>
              <a:rPr lang="en-US"/>
              <a:t>2021 - 2022</a:t>
            </a:r>
            <a:endParaRPr lang="en-US" dirty="0"/>
          </a:p>
        </p:txBody>
      </p:sp>
      <p:sp>
        <p:nvSpPr>
          <p:cNvPr id="7" name="Slide Number Placeholder 6"/>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2386808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VIII Semester, Department of ISE, RNSIT</a:t>
            </a:r>
            <a:endParaRPr lang="en-US" dirty="0"/>
          </a:p>
        </p:txBody>
      </p:sp>
      <p:sp>
        <p:nvSpPr>
          <p:cNvPr id="8" name="Footer Placeholder 7"/>
          <p:cNvSpPr>
            <a:spLocks noGrp="1"/>
          </p:cNvSpPr>
          <p:nvPr>
            <p:ph type="ftr" sz="quarter" idx="11"/>
          </p:nvPr>
        </p:nvSpPr>
        <p:spPr/>
        <p:txBody>
          <a:bodyPr/>
          <a:lstStyle/>
          <a:p>
            <a:r>
              <a:rPr lang="en-US"/>
              <a:t>2021 - 2022</a:t>
            </a:r>
            <a:endParaRPr lang="en-US" dirty="0"/>
          </a:p>
        </p:txBody>
      </p:sp>
      <p:sp>
        <p:nvSpPr>
          <p:cNvPr id="9" name="Slide Number Placeholder 8"/>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3308574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VIII Semester, Department of ISE, RNSIT</a:t>
            </a:r>
            <a:endParaRPr lang="en-US" dirty="0"/>
          </a:p>
        </p:txBody>
      </p:sp>
      <p:sp>
        <p:nvSpPr>
          <p:cNvPr id="4" name="Footer Placeholder 3"/>
          <p:cNvSpPr>
            <a:spLocks noGrp="1"/>
          </p:cNvSpPr>
          <p:nvPr>
            <p:ph type="ftr" sz="quarter" idx="11"/>
          </p:nvPr>
        </p:nvSpPr>
        <p:spPr/>
        <p:txBody>
          <a:bodyPr/>
          <a:lstStyle/>
          <a:p>
            <a:r>
              <a:rPr lang="en-US"/>
              <a:t>2021 - 2022</a:t>
            </a:r>
            <a:endParaRPr lang="en-US" dirty="0"/>
          </a:p>
        </p:txBody>
      </p:sp>
      <p:sp>
        <p:nvSpPr>
          <p:cNvPr id="5" name="Slide Number Placeholder 4"/>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1644670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VIII Semester, Department of ISE, RNSIT</a:t>
            </a:r>
            <a:endParaRPr lang="en-US" dirty="0"/>
          </a:p>
        </p:txBody>
      </p:sp>
      <p:sp>
        <p:nvSpPr>
          <p:cNvPr id="3" name="Footer Placeholder 2"/>
          <p:cNvSpPr>
            <a:spLocks noGrp="1"/>
          </p:cNvSpPr>
          <p:nvPr>
            <p:ph type="ftr" sz="quarter" idx="11"/>
          </p:nvPr>
        </p:nvSpPr>
        <p:spPr/>
        <p:txBody>
          <a:bodyPr/>
          <a:lstStyle/>
          <a:p>
            <a:r>
              <a:rPr lang="en-US"/>
              <a:t>2021 - 2022</a:t>
            </a:r>
            <a:endParaRPr lang="en-US" dirty="0"/>
          </a:p>
        </p:txBody>
      </p:sp>
      <p:sp>
        <p:nvSpPr>
          <p:cNvPr id="4" name="Slide Number Placeholder 3"/>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261199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VIII Semester, Department of ISE, RNSIT</a:t>
            </a:r>
            <a:endParaRPr lang="en-US" dirty="0"/>
          </a:p>
        </p:txBody>
      </p:sp>
      <p:sp>
        <p:nvSpPr>
          <p:cNvPr id="6" name="Footer Placeholder 5"/>
          <p:cNvSpPr>
            <a:spLocks noGrp="1"/>
          </p:cNvSpPr>
          <p:nvPr>
            <p:ph type="ftr" sz="quarter" idx="11"/>
          </p:nvPr>
        </p:nvSpPr>
        <p:spPr/>
        <p:txBody>
          <a:bodyPr/>
          <a:lstStyle/>
          <a:p>
            <a:r>
              <a:rPr lang="en-US"/>
              <a:t>2021 - 2022</a:t>
            </a:r>
            <a:endParaRPr lang="en-US" dirty="0"/>
          </a:p>
        </p:txBody>
      </p:sp>
      <p:sp>
        <p:nvSpPr>
          <p:cNvPr id="7" name="Slide Number Placeholder 6"/>
          <p:cNvSpPr>
            <a:spLocks noGrp="1"/>
          </p:cNvSpPr>
          <p:nvPr>
            <p:ph type="sldNum" sz="quarter" idx="12"/>
          </p:nvPr>
        </p:nvSpPr>
        <p:spPr/>
        <p:txBody>
          <a:bodyPr/>
          <a:lstStyle/>
          <a:p>
            <a:fld id="{5B4F5413-E548-45A8-B9DD-11B71454D5CA}" type="slidenum">
              <a:rPr lang="en-US" smtClean="0"/>
              <a:pPr/>
              <a:t>‹#›</a:t>
            </a:fld>
            <a:endParaRPr lang="en-US" dirty="0"/>
          </a:p>
        </p:txBody>
      </p:sp>
    </p:spTree>
    <p:extLst>
      <p:ext uri="{BB962C8B-B14F-4D97-AF65-F5344CB8AC3E}">
        <p14:creationId xmlns:p14="http://schemas.microsoft.com/office/powerpoint/2010/main" val="1355983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DD15418-5557-BAA4-589B-CB6BDE7C940F}"/>
              </a:ext>
            </a:extLst>
          </p:cNvPr>
          <p:cNvSpPr/>
          <p:nvPr userDrawn="1"/>
        </p:nvSpPr>
        <p:spPr>
          <a:xfrm>
            <a:off x="-1" y="6369433"/>
            <a:ext cx="12192001" cy="488567"/>
          </a:xfrm>
          <a:prstGeom prst="rect">
            <a:avLst/>
          </a:prstGeom>
          <a:solidFill>
            <a:srgbClr val="DBE2E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Placeholder 1"/>
          <p:cNvSpPr>
            <a:spLocks noGrp="1"/>
          </p:cNvSpPr>
          <p:nvPr>
            <p:ph type="title"/>
          </p:nvPr>
        </p:nvSpPr>
        <p:spPr>
          <a:xfrm>
            <a:off x="838200" y="365126"/>
            <a:ext cx="10515600" cy="694162"/>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838200" y="1190898"/>
            <a:ext cx="10515600" cy="50338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3200400" cy="365125"/>
          </a:xfrm>
          <a:prstGeom prst="rect">
            <a:avLst/>
          </a:prstGeom>
        </p:spPr>
        <p:txBody>
          <a:bodyPr vert="horz" lIns="91440" tIns="45720" rIns="91440" bIns="45720" rtlCol="0" anchor="ctr"/>
          <a:lstStyle>
            <a:lvl1pPr algn="l">
              <a:defRPr sz="1200" b="0">
                <a:solidFill>
                  <a:srgbClr val="909294"/>
                </a:solidFill>
              </a:defRPr>
            </a:lvl1pPr>
          </a:lstStyle>
          <a:p>
            <a:r>
              <a:rPr lang="en-US" dirty="0"/>
              <a:t>VIII Semester, Department of ISE, RNSIT</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a:solidFill>
                  <a:srgbClr val="909294"/>
                </a:solidFill>
              </a:defRPr>
            </a:lvl1pPr>
          </a:lstStyle>
          <a:p>
            <a:r>
              <a:rPr lang="en-US" dirty="0"/>
              <a:t>2022 - 2023</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a:solidFill>
                  <a:srgbClr val="909294"/>
                </a:solidFill>
              </a:defRPr>
            </a:lvl1pPr>
          </a:lstStyle>
          <a:p>
            <a:fld id="{5B4F5413-E548-45A8-B9DD-11B71454D5CA}" type="slidenum">
              <a:rPr lang="en-US" smtClean="0"/>
              <a:pPr/>
              <a:t>‹#›</a:t>
            </a:fld>
            <a:endParaRPr lang="en-US" dirty="0"/>
          </a:p>
        </p:txBody>
      </p:sp>
      <p:pic>
        <p:nvPicPr>
          <p:cNvPr id="9" name="Picture 2" descr="RNS College">
            <a:extLst>
              <a:ext uri="{FF2B5EF4-FFF2-40B4-BE49-F238E27FC236}">
                <a16:creationId xmlns:a16="http://schemas.microsoft.com/office/drawing/2014/main" id="{1B0215A4-518A-2BFE-98FA-BB48A6ECA29E}"/>
              </a:ext>
            </a:extLst>
          </p:cNvPr>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1" y="0"/>
            <a:ext cx="550333" cy="55033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VTU Logo">
            <a:extLst>
              <a:ext uri="{FF2B5EF4-FFF2-40B4-BE49-F238E27FC236}">
                <a16:creationId xmlns:a16="http://schemas.microsoft.com/office/drawing/2014/main" id="{E8E07846-4564-432D-9413-B2972AF744F5}"/>
              </a:ext>
            </a:extLst>
          </p:cNvPr>
          <p:cNvPicPr>
            <a:picLocks noChangeAspect="1" noChangeArrowheads="1"/>
          </p:cNvPicPr>
          <p:nvPr userDrawn="1"/>
        </p:nvPicPr>
        <p:blipFill>
          <a:blip r:embed="rId15" cstate="print">
            <a:extLst>
              <a:ext uri="{28A0092B-C50C-407E-A947-70E740481C1C}">
                <a14:useLocalDpi xmlns:a14="http://schemas.microsoft.com/office/drawing/2010/main" val="0"/>
              </a:ext>
            </a:extLst>
          </a:blip>
          <a:srcRect/>
          <a:stretch>
            <a:fillRect/>
          </a:stretch>
        </p:blipFill>
        <p:spPr bwMode="auto">
          <a:xfrm>
            <a:off x="11641667" y="32048"/>
            <a:ext cx="550333" cy="550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455656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9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Lst>
  <p:hf hdr="0"/>
  <p:txStyles>
    <p:titleStyle>
      <a:lvl1pPr algn="l" defTabSz="914400" rtl="0" eaLnBrk="1" latinLnBrk="0" hangingPunct="1">
        <a:lnSpc>
          <a:spcPct val="90000"/>
        </a:lnSpc>
        <a:spcBef>
          <a:spcPct val="0"/>
        </a:spcBef>
        <a:buNone/>
        <a:defRPr sz="4400" b="1" kern="1200">
          <a:solidFill>
            <a:srgbClr val="002060"/>
          </a:solidFill>
          <a:latin typeface="Domine" panose="02040503040403060204"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Urbanist" panose="020B0A04040200000203" pitchFamily="34" charset="0"/>
          <a:ea typeface="Urbanist" panose="020B0A04040200000203" pitchFamily="34" charset="0"/>
          <a:cs typeface="Urbanist" panose="020B0A0404020000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Urbanist" panose="020B0A04040200000203" pitchFamily="34" charset="0"/>
          <a:ea typeface="Urbanist" panose="020B0A04040200000203" pitchFamily="34" charset="0"/>
          <a:cs typeface="Urbanist" panose="020B0A0404020000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Urbanist" panose="020B0A04040200000203" pitchFamily="34" charset="0"/>
          <a:ea typeface="Urbanist" panose="020B0A04040200000203" pitchFamily="34" charset="0"/>
          <a:cs typeface="Urbanist" panose="020B0A0404020000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Urbanist" panose="020B0A04040200000203" pitchFamily="34" charset="0"/>
          <a:ea typeface="Urbanist" panose="020B0A04040200000203" pitchFamily="34" charset="0"/>
          <a:cs typeface="Urbanist" panose="020B0A0404020000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Urbanist" panose="020B0A04040200000203" pitchFamily="34" charset="0"/>
          <a:ea typeface="Urbanist" panose="020B0A04040200000203" pitchFamily="34" charset="0"/>
          <a:cs typeface="Urbanist" panose="020B0A0404020000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drive.google.com/file/d/1jx8DwEoXzrhULZFcIXOMtSJbUJzxZoR1/view?usp=sharin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99728" y="2348880"/>
            <a:ext cx="10992544" cy="576064"/>
          </a:xfrm>
        </p:spPr>
        <p:txBody>
          <a:bodyPr>
            <a:noAutofit/>
          </a:bodyPr>
          <a:lstStyle/>
          <a:p>
            <a:pPr marL="457200" marR="421005" algn="ctr">
              <a:lnSpc>
                <a:spcPct val="120000"/>
              </a:lnSpc>
              <a:spcBef>
                <a:spcPts val="1500"/>
              </a:spcBef>
              <a:spcAft>
                <a:spcPts val="0"/>
              </a:spcAft>
            </a:pPr>
            <a:r>
              <a:rPr lang="en-US" sz="3200" dirty="0" err="1">
                <a:solidFill>
                  <a:srgbClr val="393E46"/>
                </a:solidFill>
                <a:effectLst/>
                <a:ea typeface="Times New Roman" panose="02020603050405020304" pitchFamily="18" charset="0"/>
              </a:rPr>
              <a:t>SmartVoice</a:t>
            </a:r>
            <a:endParaRPr lang="en-IN" sz="3200" dirty="0">
              <a:solidFill>
                <a:srgbClr val="393E46"/>
              </a:solidFill>
              <a:effectLst/>
              <a:ea typeface="Times New Roman" panose="02020603050405020304" pitchFamily="18" charset="0"/>
            </a:endParaRPr>
          </a:p>
        </p:txBody>
      </p:sp>
      <p:sp>
        <p:nvSpPr>
          <p:cNvPr id="10" name="Rectangle 9"/>
          <p:cNvSpPr/>
          <p:nvPr/>
        </p:nvSpPr>
        <p:spPr>
          <a:xfrm>
            <a:off x="599728" y="5085184"/>
            <a:ext cx="2175536" cy="1231106"/>
          </a:xfrm>
          <a:prstGeom prst="rect">
            <a:avLst/>
          </a:prstGeom>
        </p:spPr>
        <p:txBody>
          <a:bodyPr wrap="square">
            <a:spAutoFit/>
          </a:bodyPr>
          <a:lstStyle/>
          <a:p>
            <a:pPr lvl="0" algn="ctr" fontAlgn="base">
              <a:spcBef>
                <a:spcPct val="0"/>
              </a:spcBef>
              <a:spcAft>
                <a:spcPct val="0"/>
              </a:spcAft>
            </a:pPr>
            <a:r>
              <a:rPr lang="en-US" b="1" dirty="0">
                <a:solidFill>
                  <a:schemeClr val="tx1">
                    <a:lumMod val="85000"/>
                    <a:lumOff val="15000"/>
                  </a:schemeClr>
                </a:solidFill>
                <a:latin typeface="Times New Roman" pitchFamily="18" charset="0"/>
                <a:cs typeface="Times New Roman" pitchFamily="18" charset="0"/>
              </a:rPr>
              <a:t> Internal Guide</a:t>
            </a:r>
          </a:p>
          <a:p>
            <a:pPr lvl="0" algn="ctr" fontAlgn="base">
              <a:spcBef>
                <a:spcPct val="0"/>
              </a:spcBef>
              <a:spcAft>
                <a:spcPct val="0"/>
              </a:spcAft>
            </a:pPr>
            <a:r>
              <a:rPr lang="en-US" sz="2000" b="1" dirty="0">
                <a:solidFill>
                  <a:srgbClr val="000066"/>
                </a:solidFill>
                <a:latin typeface="Times New Roman" pitchFamily="18" charset="0"/>
                <a:cs typeface="Times New Roman" pitchFamily="18" charset="0"/>
              </a:rPr>
              <a:t>Dr. </a:t>
            </a:r>
            <a:r>
              <a:rPr lang="en-US" sz="2000" b="1" dirty="0" err="1">
                <a:solidFill>
                  <a:srgbClr val="000066"/>
                </a:solidFill>
                <a:latin typeface="Times New Roman" pitchFamily="18" charset="0"/>
                <a:cs typeface="Times New Roman" pitchFamily="18" charset="0"/>
              </a:rPr>
              <a:t>Mamatha</a:t>
            </a:r>
            <a:r>
              <a:rPr lang="en-US" sz="2000" b="1" dirty="0">
                <a:solidFill>
                  <a:srgbClr val="000066"/>
                </a:solidFill>
                <a:latin typeface="Times New Roman" pitchFamily="18" charset="0"/>
                <a:cs typeface="Times New Roman" pitchFamily="18" charset="0"/>
              </a:rPr>
              <a:t> G</a:t>
            </a:r>
            <a:endParaRPr lang="pt-BR" sz="2000" b="1" dirty="0">
              <a:solidFill>
                <a:srgbClr val="000066"/>
              </a:solidFill>
              <a:latin typeface="Times New Roman" pitchFamily="18" charset="0"/>
              <a:cs typeface="Times New Roman" pitchFamily="18" charset="0"/>
            </a:endParaRPr>
          </a:p>
          <a:p>
            <a:pPr lvl="0" algn="ctr" eaLnBrk="0" fontAlgn="base" hangingPunct="0">
              <a:spcBef>
                <a:spcPct val="0"/>
              </a:spcBef>
              <a:spcAft>
                <a:spcPct val="0"/>
              </a:spcAft>
            </a:pPr>
            <a:r>
              <a:rPr lang="en-US" dirty="0">
                <a:solidFill>
                  <a:schemeClr val="tx1">
                    <a:lumMod val="85000"/>
                    <a:lumOff val="15000"/>
                  </a:schemeClr>
                </a:solidFill>
                <a:latin typeface="Times New Roman" pitchFamily="18" charset="0"/>
                <a:ea typeface="Times New Roman" pitchFamily="18" charset="0"/>
                <a:cs typeface="Times New Roman" pitchFamily="18" charset="0"/>
              </a:rPr>
              <a:t>Professor </a:t>
            </a:r>
          </a:p>
          <a:p>
            <a:pPr lvl="0" algn="ctr" eaLnBrk="0" fontAlgn="base" hangingPunct="0">
              <a:spcBef>
                <a:spcPct val="0"/>
              </a:spcBef>
              <a:spcAft>
                <a:spcPct val="0"/>
              </a:spcAft>
            </a:pPr>
            <a:r>
              <a:rPr lang="en-US" dirty="0">
                <a:solidFill>
                  <a:schemeClr val="tx1">
                    <a:lumMod val="85000"/>
                    <a:lumOff val="15000"/>
                  </a:schemeClr>
                </a:solidFill>
                <a:latin typeface="Times New Roman" pitchFamily="18" charset="0"/>
                <a:ea typeface="Times New Roman" pitchFamily="18" charset="0"/>
                <a:cs typeface="Times New Roman" pitchFamily="18" charset="0"/>
              </a:rPr>
              <a:t>Dept of  ISE, RNSIT</a:t>
            </a:r>
            <a:endParaRPr lang="en-US" dirty="0">
              <a:solidFill>
                <a:schemeClr val="tx1">
                  <a:lumMod val="85000"/>
                  <a:lumOff val="15000"/>
                </a:schemeClr>
              </a:solidFill>
              <a:latin typeface="Times New Roman" pitchFamily="18" charset="0"/>
              <a:cs typeface="Times New Roman" pitchFamily="18" charset="0"/>
            </a:endParaRPr>
          </a:p>
        </p:txBody>
      </p:sp>
      <p:sp>
        <p:nvSpPr>
          <p:cNvPr id="13" name="Rectangle 12"/>
          <p:cNvSpPr/>
          <p:nvPr/>
        </p:nvSpPr>
        <p:spPr>
          <a:xfrm>
            <a:off x="9416736" y="5081984"/>
            <a:ext cx="2175536" cy="1231106"/>
          </a:xfrm>
          <a:prstGeom prst="rect">
            <a:avLst/>
          </a:prstGeom>
        </p:spPr>
        <p:txBody>
          <a:bodyPr wrap="square">
            <a:spAutoFit/>
          </a:bodyPr>
          <a:lstStyle/>
          <a:p>
            <a:pPr lvl="0" algn="ctr" fontAlgn="base">
              <a:spcBef>
                <a:spcPct val="0"/>
              </a:spcBef>
              <a:spcAft>
                <a:spcPct val="0"/>
              </a:spcAft>
            </a:pPr>
            <a:r>
              <a:rPr lang="en-US" b="1" dirty="0">
                <a:solidFill>
                  <a:schemeClr val="tx1">
                    <a:lumMod val="85000"/>
                    <a:lumOff val="15000"/>
                  </a:schemeClr>
                </a:solidFill>
                <a:latin typeface="Times New Roman" pitchFamily="18" charset="0"/>
                <a:cs typeface="Times New Roman" pitchFamily="18" charset="0"/>
              </a:rPr>
              <a:t>Panel Member </a:t>
            </a:r>
          </a:p>
          <a:p>
            <a:pPr lvl="0" algn="ctr" fontAlgn="base">
              <a:spcBef>
                <a:spcPct val="0"/>
              </a:spcBef>
              <a:spcAft>
                <a:spcPct val="0"/>
              </a:spcAft>
            </a:pPr>
            <a:r>
              <a:rPr lang="en-IN" sz="2000" b="1" dirty="0">
                <a:solidFill>
                  <a:srgbClr val="000066"/>
                </a:solidFill>
                <a:latin typeface="Times New Roman" pitchFamily="18" charset="0"/>
                <a:cs typeface="Times New Roman" pitchFamily="18" charset="0"/>
              </a:rPr>
              <a:t>Mrs. Vinutha G K </a:t>
            </a:r>
          </a:p>
          <a:p>
            <a:pPr lvl="0" algn="ctr" fontAlgn="base">
              <a:spcBef>
                <a:spcPct val="0"/>
              </a:spcBef>
              <a:spcAft>
                <a:spcPct val="0"/>
              </a:spcAft>
            </a:pPr>
            <a:r>
              <a:rPr lang="en-US" dirty="0">
                <a:solidFill>
                  <a:schemeClr val="tx1">
                    <a:lumMod val="85000"/>
                    <a:lumOff val="15000"/>
                  </a:schemeClr>
                </a:solidFill>
                <a:latin typeface="Times New Roman" pitchFamily="18" charset="0"/>
                <a:ea typeface="Times New Roman" pitchFamily="18" charset="0"/>
                <a:cs typeface="Times New Roman" pitchFamily="18" charset="0"/>
              </a:rPr>
              <a:t>Asst. Prof, </a:t>
            </a:r>
          </a:p>
          <a:p>
            <a:pPr lvl="0" algn="ctr" eaLnBrk="0" fontAlgn="base" hangingPunct="0">
              <a:spcBef>
                <a:spcPct val="0"/>
              </a:spcBef>
              <a:spcAft>
                <a:spcPct val="0"/>
              </a:spcAft>
            </a:pPr>
            <a:r>
              <a:rPr lang="en-US" dirty="0">
                <a:solidFill>
                  <a:schemeClr val="tx1">
                    <a:lumMod val="85000"/>
                    <a:lumOff val="15000"/>
                  </a:schemeClr>
                </a:solidFill>
                <a:latin typeface="Times New Roman" pitchFamily="18" charset="0"/>
                <a:ea typeface="Times New Roman" pitchFamily="18" charset="0"/>
                <a:cs typeface="Times New Roman" pitchFamily="18" charset="0"/>
              </a:rPr>
              <a:t>Dept of  ISE, RNSIT</a:t>
            </a:r>
            <a:endParaRPr lang="en-US" dirty="0">
              <a:solidFill>
                <a:schemeClr val="tx1">
                  <a:lumMod val="85000"/>
                  <a:lumOff val="15000"/>
                </a:schemeClr>
              </a:solidFill>
              <a:latin typeface="Times New Roman" pitchFamily="18" charset="0"/>
              <a:cs typeface="Times New Roman" pitchFamily="18" charset="0"/>
            </a:endParaRPr>
          </a:p>
        </p:txBody>
      </p:sp>
      <p:sp>
        <p:nvSpPr>
          <p:cNvPr id="3" name="Title 1">
            <a:extLst>
              <a:ext uri="{FF2B5EF4-FFF2-40B4-BE49-F238E27FC236}">
                <a16:creationId xmlns:a16="http://schemas.microsoft.com/office/drawing/2014/main" id="{3491AF55-EE47-D927-8CB1-3B606C5E7B20}"/>
              </a:ext>
            </a:extLst>
          </p:cNvPr>
          <p:cNvSpPr txBox="1">
            <a:spLocks/>
          </p:cNvSpPr>
          <p:nvPr/>
        </p:nvSpPr>
        <p:spPr>
          <a:xfrm>
            <a:off x="1648062" y="199438"/>
            <a:ext cx="8895876" cy="1319312"/>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b="1" kern="1200">
                <a:solidFill>
                  <a:srgbClr val="002060"/>
                </a:solidFill>
                <a:latin typeface="Domine" panose="02040503040403060204" pitchFamily="18" charset="0"/>
                <a:ea typeface="+mj-ea"/>
                <a:cs typeface="+mj-cs"/>
              </a:defRPr>
            </a:lvl1pPr>
          </a:lstStyle>
          <a:p>
            <a:pPr>
              <a:spcBef>
                <a:spcPts val="0"/>
              </a:spcBef>
              <a:defRPr/>
            </a:pPr>
            <a:r>
              <a:rPr lang="en-US" sz="3200" dirty="0">
                <a:solidFill>
                  <a:srgbClr val="000066"/>
                </a:solidFill>
                <a:latin typeface="Times New Roman" pitchFamily="18" charset="0"/>
                <a:cs typeface="Times New Roman" pitchFamily="18" charset="0"/>
              </a:rPr>
              <a:t>RNS INSTITUTE OF TECHNOLOGY</a:t>
            </a:r>
            <a:br>
              <a:rPr lang="en-US" sz="3200" dirty="0">
                <a:solidFill>
                  <a:srgbClr val="000066"/>
                </a:solidFill>
                <a:latin typeface="Times New Roman" pitchFamily="18" charset="0"/>
                <a:cs typeface="Times New Roman" pitchFamily="18" charset="0"/>
              </a:rPr>
            </a:br>
            <a:r>
              <a:rPr lang="en-US" sz="2000" cap="all" dirty="0">
                <a:solidFill>
                  <a:srgbClr val="000066"/>
                </a:solidFill>
                <a:latin typeface="Times New Roman" pitchFamily="18" charset="0"/>
                <a:cs typeface="Times New Roman" pitchFamily="18" charset="0"/>
              </a:rPr>
              <a:t>BENGALURU – 98</a:t>
            </a:r>
            <a:br>
              <a:rPr lang="en-US" sz="2000" cap="all" dirty="0">
                <a:solidFill>
                  <a:srgbClr val="000066"/>
                </a:solidFill>
                <a:latin typeface="Times New Roman" pitchFamily="18" charset="0"/>
                <a:cs typeface="Times New Roman" pitchFamily="18" charset="0"/>
              </a:rPr>
            </a:br>
            <a:br>
              <a:rPr lang="en-US" sz="2000" cap="all" dirty="0">
                <a:solidFill>
                  <a:srgbClr val="000066"/>
                </a:solidFill>
                <a:latin typeface="Times New Roman" pitchFamily="18" charset="0"/>
                <a:cs typeface="Times New Roman" pitchFamily="18" charset="0"/>
              </a:rPr>
            </a:br>
            <a:r>
              <a:rPr lang="en-US" altLang="en-US" sz="2400" dirty="0">
                <a:solidFill>
                  <a:srgbClr val="C00000"/>
                </a:solidFill>
                <a:latin typeface="Times New Roman" panose="02020603050405020304" pitchFamily="18" charset="0"/>
                <a:cs typeface="Times New Roman" panose="02020603050405020304" pitchFamily="18" charset="0"/>
              </a:rPr>
              <a:t>DEPARTMENT OF INFORMATION SCIENCE &amp; ENGINEERING</a:t>
            </a:r>
            <a:endParaRPr lang="en-US" sz="2400" dirty="0">
              <a:solidFill>
                <a:srgbClr val="000066"/>
              </a:solidFill>
              <a:latin typeface="Times New Roman" pitchFamily="18" charset="0"/>
              <a:cs typeface="Times New Roman" pitchFamily="18" charset="0"/>
            </a:endParaRPr>
          </a:p>
        </p:txBody>
      </p:sp>
      <p:sp>
        <p:nvSpPr>
          <p:cNvPr id="4" name="TextBox 3">
            <a:extLst>
              <a:ext uri="{FF2B5EF4-FFF2-40B4-BE49-F238E27FC236}">
                <a16:creationId xmlns:a16="http://schemas.microsoft.com/office/drawing/2014/main" id="{9EDE311F-7801-3FEF-75F2-649F689AA8F3}"/>
              </a:ext>
            </a:extLst>
          </p:cNvPr>
          <p:cNvSpPr txBox="1"/>
          <p:nvPr/>
        </p:nvSpPr>
        <p:spPr>
          <a:xfrm>
            <a:off x="4137803" y="1516722"/>
            <a:ext cx="3765585" cy="400110"/>
          </a:xfrm>
          <a:prstGeom prst="rect">
            <a:avLst/>
          </a:prstGeom>
          <a:noFill/>
        </p:spPr>
        <p:txBody>
          <a:bodyPr wrap="square">
            <a:spAutoFit/>
          </a:bodyPr>
          <a:lstStyle/>
          <a:p>
            <a:pPr algn="ctr"/>
            <a:r>
              <a:rPr lang="en-IN" sz="2000" dirty="0">
                <a:solidFill>
                  <a:srgbClr val="002060"/>
                </a:solidFill>
                <a:latin typeface="Times New Roman" panose="02020603050405020304" pitchFamily="18" charset="0"/>
                <a:cs typeface="Times New Roman" panose="02020603050405020304" pitchFamily="18" charset="0"/>
              </a:rPr>
              <a:t>Presentation on Technical Seminar</a:t>
            </a:r>
          </a:p>
        </p:txBody>
      </p:sp>
      <p:sp>
        <p:nvSpPr>
          <p:cNvPr id="5" name="TextBox 4">
            <a:extLst>
              <a:ext uri="{FF2B5EF4-FFF2-40B4-BE49-F238E27FC236}">
                <a16:creationId xmlns:a16="http://schemas.microsoft.com/office/drawing/2014/main" id="{19916090-EA16-B3E6-B9B0-6C883017BB3E}"/>
              </a:ext>
            </a:extLst>
          </p:cNvPr>
          <p:cNvSpPr txBox="1"/>
          <p:nvPr/>
        </p:nvSpPr>
        <p:spPr>
          <a:xfrm>
            <a:off x="3968368" y="3068960"/>
            <a:ext cx="4255264" cy="1569660"/>
          </a:xfrm>
          <a:prstGeom prst="rect">
            <a:avLst/>
          </a:prstGeom>
          <a:noFill/>
        </p:spPr>
        <p:txBody>
          <a:bodyPr wrap="square" rtlCol="0">
            <a:spAutoFit/>
          </a:bodyPr>
          <a:lstStyle/>
          <a:p>
            <a:pPr algn="ctr"/>
            <a:r>
              <a:rPr lang="en-US" sz="2400" dirty="0" err="1">
                <a:latin typeface="Times New Roman" panose="02020603050405020304" pitchFamily="18" charset="0"/>
                <a:cs typeface="Times New Roman" panose="02020603050405020304" pitchFamily="18" charset="0"/>
              </a:rPr>
              <a:t>Abhaya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Simha</a:t>
            </a:r>
            <a:r>
              <a:rPr lang="en-US" sz="2400" dirty="0">
                <a:latin typeface="Times New Roman" panose="02020603050405020304" pitchFamily="18" charset="0"/>
                <a:cs typeface="Times New Roman" panose="02020603050405020304" pitchFamily="18" charset="0"/>
              </a:rPr>
              <a:t> S P  1RN19IS002</a:t>
            </a:r>
          </a:p>
          <a:p>
            <a:pPr algn="ctr"/>
            <a:r>
              <a:rPr lang="en-US" sz="2400" dirty="0">
                <a:latin typeface="Times New Roman" panose="02020603050405020304" pitchFamily="18" charset="0"/>
                <a:cs typeface="Times New Roman" panose="02020603050405020304" pitchFamily="18" charset="0"/>
              </a:rPr>
              <a:t>Adithya R Pai         1RN19IS010</a:t>
            </a:r>
          </a:p>
          <a:p>
            <a:pPr algn="ctr"/>
            <a:r>
              <a:rPr lang="en-US" sz="2400" dirty="0">
                <a:latin typeface="Times New Roman" panose="02020603050405020304" pitchFamily="18" charset="0"/>
                <a:cs typeface="Times New Roman" panose="02020603050405020304" pitchFamily="18" charset="0"/>
              </a:rPr>
              <a:t>Chinmay Hegde      1RN19IS053</a:t>
            </a:r>
          </a:p>
          <a:p>
            <a:pPr algn="ctr"/>
            <a:r>
              <a:rPr lang="en-US" sz="2400" dirty="0" err="1">
                <a:latin typeface="Times New Roman" panose="02020603050405020304" pitchFamily="18" charset="0"/>
                <a:cs typeface="Times New Roman" panose="02020603050405020304" pitchFamily="18" charset="0"/>
              </a:rPr>
              <a:t>Rakshita</a:t>
            </a:r>
            <a:r>
              <a:rPr lang="en-US" sz="2400" dirty="0">
                <a:latin typeface="Times New Roman" panose="02020603050405020304" pitchFamily="18" charset="0"/>
                <a:cs typeface="Times New Roman" panose="02020603050405020304" pitchFamily="18" charset="0"/>
              </a:rPr>
              <a:t> S               1RN19IS116</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C152F-FF1B-B930-C638-CE1E8628CDE9}"/>
              </a:ext>
            </a:extLst>
          </p:cNvPr>
          <p:cNvSpPr>
            <a:spLocks noGrp="1"/>
          </p:cNvSpPr>
          <p:nvPr>
            <p:ph type="title"/>
          </p:nvPr>
        </p:nvSpPr>
        <p:spPr/>
        <p:txBody>
          <a:bodyPr>
            <a:normAutofit fontScale="90000"/>
          </a:bodyPr>
          <a:lstStyle/>
          <a:p>
            <a:r>
              <a:rPr lang="en-IN" dirty="0"/>
              <a:t>Analysis</a:t>
            </a:r>
          </a:p>
        </p:txBody>
      </p:sp>
      <p:sp>
        <p:nvSpPr>
          <p:cNvPr id="3" name="Content Placeholder 2">
            <a:extLst>
              <a:ext uri="{FF2B5EF4-FFF2-40B4-BE49-F238E27FC236}">
                <a16:creationId xmlns:a16="http://schemas.microsoft.com/office/drawing/2014/main" id="{86DD8FF9-B3ED-8D1A-B510-CBB37B63078C}"/>
              </a:ext>
            </a:extLst>
          </p:cNvPr>
          <p:cNvSpPr>
            <a:spLocks noGrp="1"/>
          </p:cNvSpPr>
          <p:nvPr>
            <p:ph idx="1"/>
          </p:nvPr>
        </p:nvSpPr>
        <p:spPr/>
        <p:txBody>
          <a:bodyPr/>
          <a:lstStyle/>
          <a:p>
            <a:pPr algn="just">
              <a:lnSpc>
                <a:spcPct val="150000"/>
              </a:lnSpc>
            </a:pPr>
            <a:r>
              <a:rPr lang="en-US" b="1" dirty="0"/>
              <a:t>Problem Identification </a:t>
            </a:r>
          </a:p>
          <a:p>
            <a:pPr lvl="1" algn="just">
              <a:lnSpc>
                <a:spcPct val="150000"/>
              </a:lnSpc>
            </a:pPr>
            <a:r>
              <a:rPr lang="en-US" dirty="0"/>
              <a:t>Communication between deaf-dumb and normal person have been always a challenging task. By providing a technique where gestures made by them can be converted to text this can be achieved by capturing an image through a camera.</a:t>
            </a:r>
          </a:p>
          <a:p>
            <a:pPr algn="just"/>
            <a:endParaRPr lang="en-IN" dirty="0"/>
          </a:p>
        </p:txBody>
      </p:sp>
      <p:sp>
        <p:nvSpPr>
          <p:cNvPr id="4" name="Date Placeholder 3">
            <a:extLst>
              <a:ext uri="{FF2B5EF4-FFF2-40B4-BE49-F238E27FC236}">
                <a16:creationId xmlns:a16="http://schemas.microsoft.com/office/drawing/2014/main" id="{995A2200-D041-C9B0-E1F6-BF25B800C54C}"/>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BEFF6D51-75D8-2097-A2B9-15F9BE957ED2}"/>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96DF4AF7-A524-C906-8821-408C63E798C5}"/>
              </a:ext>
            </a:extLst>
          </p:cNvPr>
          <p:cNvSpPr>
            <a:spLocks noGrp="1"/>
          </p:cNvSpPr>
          <p:nvPr>
            <p:ph type="sldNum" sz="quarter" idx="12"/>
          </p:nvPr>
        </p:nvSpPr>
        <p:spPr/>
        <p:txBody>
          <a:bodyPr/>
          <a:lstStyle/>
          <a:p>
            <a:fld id="{5B4F5413-E548-45A8-B9DD-11B71454D5CA}" type="slidenum">
              <a:rPr lang="en-US" smtClean="0"/>
              <a:pPr/>
              <a:t>10</a:t>
            </a:fld>
            <a:endParaRPr lang="en-US" dirty="0"/>
          </a:p>
        </p:txBody>
      </p:sp>
    </p:spTree>
    <p:extLst>
      <p:ext uri="{BB962C8B-B14F-4D97-AF65-F5344CB8AC3E}">
        <p14:creationId xmlns:p14="http://schemas.microsoft.com/office/powerpoint/2010/main" val="39719673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DD8FF9-B3ED-8D1A-B510-CBB37B63078C}"/>
              </a:ext>
            </a:extLst>
          </p:cNvPr>
          <p:cNvSpPr>
            <a:spLocks noGrp="1"/>
          </p:cNvSpPr>
          <p:nvPr>
            <p:ph idx="1"/>
          </p:nvPr>
        </p:nvSpPr>
        <p:spPr/>
        <p:txBody>
          <a:bodyPr/>
          <a:lstStyle/>
          <a:p>
            <a:pPr algn="just">
              <a:lnSpc>
                <a:spcPct val="150000"/>
              </a:lnSpc>
            </a:pPr>
            <a:r>
              <a:rPr lang="en-US" b="1" dirty="0"/>
              <a:t>Objectives</a:t>
            </a:r>
          </a:p>
          <a:p>
            <a:pPr lvl="1" algn="just">
              <a:lnSpc>
                <a:spcPct val="150000"/>
              </a:lnSpc>
            </a:pPr>
            <a:r>
              <a:rPr lang="en-US" dirty="0"/>
              <a:t>Constructing an architecture regarding hand gesture recognition and conversion to text. </a:t>
            </a:r>
          </a:p>
          <a:p>
            <a:pPr lvl="1" algn="just">
              <a:lnSpc>
                <a:spcPct val="150000"/>
              </a:lnSpc>
            </a:pPr>
            <a:r>
              <a:rPr lang="en-US" dirty="0"/>
              <a:t>Creating an Application  that can serve users 24/7 at the endpoint.</a:t>
            </a:r>
          </a:p>
          <a:p>
            <a:pPr lvl="1" algn="just">
              <a:lnSpc>
                <a:spcPct val="150000"/>
              </a:lnSpc>
            </a:pPr>
            <a:r>
              <a:rPr lang="en-US" dirty="0"/>
              <a:t>Creating an easy monitoring environment to capture hand gestures in improvement of the model.</a:t>
            </a:r>
          </a:p>
          <a:p>
            <a:pPr algn="just"/>
            <a:endParaRPr lang="en-IN" dirty="0"/>
          </a:p>
        </p:txBody>
      </p:sp>
      <p:sp>
        <p:nvSpPr>
          <p:cNvPr id="4" name="Date Placeholder 3">
            <a:extLst>
              <a:ext uri="{FF2B5EF4-FFF2-40B4-BE49-F238E27FC236}">
                <a16:creationId xmlns:a16="http://schemas.microsoft.com/office/drawing/2014/main" id="{995A2200-D041-C9B0-E1F6-BF25B800C54C}"/>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BEFF6D51-75D8-2097-A2B9-15F9BE957ED2}"/>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96DF4AF7-A524-C906-8821-408C63E798C5}"/>
              </a:ext>
            </a:extLst>
          </p:cNvPr>
          <p:cNvSpPr>
            <a:spLocks noGrp="1"/>
          </p:cNvSpPr>
          <p:nvPr>
            <p:ph type="sldNum" sz="quarter" idx="12"/>
          </p:nvPr>
        </p:nvSpPr>
        <p:spPr/>
        <p:txBody>
          <a:bodyPr/>
          <a:lstStyle/>
          <a:p>
            <a:fld id="{5B4F5413-E548-45A8-B9DD-11B71454D5CA}" type="slidenum">
              <a:rPr lang="en-US" smtClean="0"/>
              <a:pPr/>
              <a:t>11</a:t>
            </a:fld>
            <a:endParaRPr lang="en-US" dirty="0"/>
          </a:p>
        </p:txBody>
      </p:sp>
      <p:sp>
        <p:nvSpPr>
          <p:cNvPr id="9" name="Title 1">
            <a:extLst>
              <a:ext uri="{FF2B5EF4-FFF2-40B4-BE49-F238E27FC236}">
                <a16:creationId xmlns:a16="http://schemas.microsoft.com/office/drawing/2014/main" id="{9CACF6B9-BAB4-B5E5-565A-4ADE5BA85EC0}"/>
              </a:ext>
            </a:extLst>
          </p:cNvPr>
          <p:cNvSpPr>
            <a:spLocks noGrp="1"/>
          </p:cNvSpPr>
          <p:nvPr>
            <p:ph type="title"/>
          </p:nvPr>
        </p:nvSpPr>
        <p:spPr>
          <a:xfrm>
            <a:off x="551384" y="168656"/>
            <a:ext cx="10515600" cy="694162"/>
          </a:xfrm>
        </p:spPr>
        <p:txBody>
          <a:bodyPr>
            <a:normAutofit fontScale="90000"/>
          </a:bodyPr>
          <a:lstStyle/>
          <a:p>
            <a:r>
              <a:rPr lang="en-IN" dirty="0"/>
              <a:t>Analysis</a:t>
            </a:r>
          </a:p>
        </p:txBody>
      </p:sp>
    </p:spTree>
    <p:extLst>
      <p:ext uri="{BB962C8B-B14F-4D97-AF65-F5344CB8AC3E}">
        <p14:creationId xmlns:p14="http://schemas.microsoft.com/office/powerpoint/2010/main" val="2963161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BE783-E384-3FE2-878D-38A1EBE7BF0B}"/>
              </a:ext>
            </a:extLst>
          </p:cNvPr>
          <p:cNvSpPr>
            <a:spLocks noGrp="1"/>
          </p:cNvSpPr>
          <p:nvPr>
            <p:ph type="title"/>
          </p:nvPr>
        </p:nvSpPr>
        <p:spPr/>
        <p:txBody>
          <a:bodyPr>
            <a:normAutofit fontScale="90000"/>
          </a:bodyPr>
          <a:lstStyle/>
          <a:p>
            <a:r>
              <a:rPr lang="en-IN" dirty="0"/>
              <a:t>System Design</a:t>
            </a:r>
            <a:br>
              <a:rPr lang="en-IN" dirty="0"/>
            </a:br>
            <a:endParaRPr lang="en-IN" dirty="0"/>
          </a:p>
        </p:txBody>
      </p:sp>
      <p:sp>
        <p:nvSpPr>
          <p:cNvPr id="3" name="Content Placeholder 2">
            <a:extLst>
              <a:ext uri="{FF2B5EF4-FFF2-40B4-BE49-F238E27FC236}">
                <a16:creationId xmlns:a16="http://schemas.microsoft.com/office/drawing/2014/main" id="{261A6054-A312-53E6-EEA6-40F8A41EF70A}"/>
              </a:ext>
            </a:extLst>
          </p:cNvPr>
          <p:cNvSpPr>
            <a:spLocks noGrp="1"/>
          </p:cNvSpPr>
          <p:nvPr>
            <p:ph idx="1"/>
          </p:nvPr>
        </p:nvSpPr>
        <p:spPr/>
        <p:txBody>
          <a:bodyPr/>
          <a:lstStyle/>
          <a:p>
            <a:pPr marL="0" indent="0" algn="just">
              <a:lnSpc>
                <a:spcPct val="150000"/>
              </a:lnSpc>
              <a:buNone/>
            </a:pPr>
            <a:r>
              <a:rPr lang="en-US" sz="2000" dirty="0"/>
              <a:t>The system diagram shows every significant data structure, reporting strategy,  yield, and genuine module in the system. Their specifications are chosen. The diagram that  demonstrates how to implement the system that is planned in an architectural diagram is called a design diagram.</a:t>
            </a:r>
          </a:p>
          <a:p>
            <a:pPr algn="just"/>
            <a:endParaRPr lang="en-IN" dirty="0"/>
          </a:p>
        </p:txBody>
      </p:sp>
      <p:sp>
        <p:nvSpPr>
          <p:cNvPr id="4" name="Date Placeholder 3">
            <a:extLst>
              <a:ext uri="{FF2B5EF4-FFF2-40B4-BE49-F238E27FC236}">
                <a16:creationId xmlns:a16="http://schemas.microsoft.com/office/drawing/2014/main" id="{E21B6A0C-D39E-0AEB-4856-72CEC84F744E}"/>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43C00D8B-7587-865D-1198-5E1BB65C1471}"/>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FACF7245-8350-3A69-AB0B-41B507622C39}"/>
              </a:ext>
            </a:extLst>
          </p:cNvPr>
          <p:cNvSpPr>
            <a:spLocks noGrp="1"/>
          </p:cNvSpPr>
          <p:nvPr>
            <p:ph type="sldNum" sz="quarter" idx="12"/>
          </p:nvPr>
        </p:nvSpPr>
        <p:spPr/>
        <p:txBody>
          <a:bodyPr/>
          <a:lstStyle/>
          <a:p>
            <a:fld id="{5B4F5413-E548-45A8-B9DD-11B71454D5CA}" type="slidenum">
              <a:rPr lang="en-US" smtClean="0"/>
              <a:pPr/>
              <a:t>12</a:t>
            </a:fld>
            <a:endParaRPr lang="en-US" dirty="0"/>
          </a:p>
        </p:txBody>
      </p:sp>
      <p:sp>
        <p:nvSpPr>
          <p:cNvPr id="8" name="Flowchart: Process 7">
            <a:extLst>
              <a:ext uri="{FF2B5EF4-FFF2-40B4-BE49-F238E27FC236}">
                <a16:creationId xmlns:a16="http://schemas.microsoft.com/office/drawing/2014/main" id="{8B0E8FB6-FB37-8A0E-420B-E156C4CD4165}"/>
              </a:ext>
            </a:extLst>
          </p:cNvPr>
          <p:cNvSpPr/>
          <p:nvPr/>
        </p:nvSpPr>
        <p:spPr>
          <a:xfrm>
            <a:off x="1343472" y="3131175"/>
            <a:ext cx="2520280" cy="576065"/>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t>Images taken from web-camera</a:t>
            </a:r>
            <a:endParaRPr lang="en-IN" sz="1600" dirty="0"/>
          </a:p>
        </p:txBody>
      </p:sp>
      <p:sp>
        <p:nvSpPr>
          <p:cNvPr id="9" name="Flowchart: Process 8">
            <a:extLst>
              <a:ext uri="{FF2B5EF4-FFF2-40B4-BE49-F238E27FC236}">
                <a16:creationId xmlns:a16="http://schemas.microsoft.com/office/drawing/2014/main" id="{A432D9B7-76EB-CD6E-4C00-8B7ED0E10C02}"/>
              </a:ext>
            </a:extLst>
          </p:cNvPr>
          <p:cNvSpPr/>
          <p:nvPr/>
        </p:nvSpPr>
        <p:spPr>
          <a:xfrm>
            <a:off x="4835860" y="3140967"/>
            <a:ext cx="2520280" cy="576065"/>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t>Preprocessing of images</a:t>
            </a:r>
            <a:endParaRPr lang="en-IN" sz="1600" dirty="0"/>
          </a:p>
        </p:txBody>
      </p:sp>
      <p:sp>
        <p:nvSpPr>
          <p:cNvPr id="10" name="Flowchart: Process 9">
            <a:extLst>
              <a:ext uri="{FF2B5EF4-FFF2-40B4-BE49-F238E27FC236}">
                <a16:creationId xmlns:a16="http://schemas.microsoft.com/office/drawing/2014/main" id="{0C0AB24E-7872-0F80-EAA3-3BE6ED0ECA6C}"/>
              </a:ext>
            </a:extLst>
          </p:cNvPr>
          <p:cNvSpPr/>
          <p:nvPr/>
        </p:nvSpPr>
        <p:spPr>
          <a:xfrm>
            <a:off x="8328248" y="3131176"/>
            <a:ext cx="2520280" cy="576065"/>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t>Removal of background and objects</a:t>
            </a:r>
            <a:endParaRPr lang="en-IN" sz="1600" dirty="0"/>
          </a:p>
        </p:txBody>
      </p:sp>
      <p:sp>
        <p:nvSpPr>
          <p:cNvPr id="11" name="Flowchart: Process 10">
            <a:extLst>
              <a:ext uri="{FF2B5EF4-FFF2-40B4-BE49-F238E27FC236}">
                <a16:creationId xmlns:a16="http://schemas.microsoft.com/office/drawing/2014/main" id="{6E2C9334-7AC4-8784-D2B4-A136536006D9}"/>
              </a:ext>
            </a:extLst>
          </p:cNvPr>
          <p:cNvSpPr/>
          <p:nvPr/>
        </p:nvSpPr>
        <p:spPr>
          <a:xfrm>
            <a:off x="8328248" y="3921096"/>
            <a:ext cx="2520280" cy="576065"/>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t>Image in binary form</a:t>
            </a:r>
            <a:endParaRPr lang="en-IN" sz="1600" dirty="0"/>
          </a:p>
        </p:txBody>
      </p:sp>
      <p:sp>
        <p:nvSpPr>
          <p:cNvPr id="12" name="Flowchart: Process 11">
            <a:extLst>
              <a:ext uri="{FF2B5EF4-FFF2-40B4-BE49-F238E27FC236}">
                <a16:creationId xmlns:a16="http://schemas.microsoft.com/office/drawing/2014/main" id="{BDA93282-FE06-23D6-4471-9EA5C8DFCE2E}"/>
              </a:ext>
            </a:extLst>
          </p:cNvPr>
          <p:cNvSpPr/>
          <p:nvPr/>
        </p:nvSpPr>
        <p:spPr>
          <a:xfrm>
            <a:off x="8338170" y="4711017"/>
            <a:ext cx="2520280" cy="576065"/>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t>Feature extraction and recognition</a:t>
            </a:r>
            <a:endParaRPr lang="en-IN" sz="1600" dirty="0"/>
          </a:p>
        </p:txBody>
      </p:sp>
      <p:sp>
        <p:nvSpPr>
          <p:cNvPr id="13" name="Flowchart: Process 12">
            <a:extLst>
              <a:ext uri="{FF2B5EF4-FFF2-40B4-BE49-F238E27FC236}">
                <a16:creationId xmlns:a16="http://schemas.microsoft.com/office/drawing/2014/main" id="{17AD5311-FF24-3EAA-5E9C-EB21DA890330}"/>
              </a:ext>
            </a:extLst>
          </p:cNvPr>
          <p:cNvSpPr/>
          <p:nvPr/>
        </p:nvSpPr>
        <p:spPr>
          <a:xfrm>
            <a:off x="8336707" y="5533848"/>
            <a:ext cx="2520280" cy="576065"/>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t>Preimages stored in database</a:t>
            </a:r>
            <a:endParaRPr lang="en-IN" sz="1600" dirty="0"/>
          </a:p>
        </p:txBody>
      </p:sp>
      <p:sp>
        <p:nvSpPr>
          <p:cNvPr id="14" name="Flowchart: Process 13">
            <a:extLst>
              <a:ext uri="{FF2B5EF4-FFF2-40B4-BE49-F238E27FC236}">
                <a16:creationId xmlns:a16="http://schemas.microsoft.com/office/drawing/2014/main" id="{5F3205DA-A660-AC22-186A-220E238B8305}"/>
              </a:ext>
            </a:extLst>
          </p:cNvPr>
          <p:cNvSpPr/>
          <p:nvPr/>
        </p:nvSpPr>
        <p:spPr>
          <a:xfrm>
            <a:off x="4835860" y="5533847"/>
            <a:ext cx="2520280" cy="576065"/>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t>Matched image</a:t>
            </a:r>
            <a:endParaRPr lang="en-IN" sz="1600" dirty="0"/>
          </a:p>
        </p:txBody>
      </p:sp>
      <p:sp>
        <p:nvSpPr>
          <p:cNvPr id="15" name="Flowchart: Process 14">
            <a:extLst>
              <a:ext uri="{FF2B5EF4-FFF2-40B4-BE49-F238E27FC236}">
                <a16:creationId xmlns:a16="http://schemas.microsoft.com/office/drawing/2014/main" id="{01AA8801-4D83-D14C-9182-B74FF378FEA5}"/>
              </a:ext>
            </a:extLst>
          </p:cNvPr>
          <p:cNvSpPr/>
          <p:nvPr/>
        </p:nvSpPr>
        <p:spPr>
          <a:xfrm>
            <a:off x="1433482" y="5533847"/>
            <a:ext cx="2520280" cy="576065"/>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t>Image to text conversion</a:t>
            </a:r>
            <a:endParaRPr lang="en-IN" sz="1600" dirty="0"/>
          </a:p>
        </p:txBody>
      </p:sp>
      <p:cxnSp>
        <p:nvCxnSpPr>
          <p:cNvPr id="17" name="Straight Arrow Connector 16">
            <a:extLst>
              <a:ext uri="{FF2B5EF4-FFF2-40B4-BE49-F238E27FC236}">
                <a16:creationId xmlns:a16="http://schemas.microsoft.com/office/drawing/2014/main" id="{C920E669-AE66-D859-C785-D650789252DB}"/>
              </a:ext>
            </a:extLst>
          </p:cNvPr>
          <p:cNvCxnSpPr>
            <a:stCxn id="8" idx="3"/>
            <a:endCxn id="9" idx="1"/>
          </p:cNvCxnSpPr>
          <p:nvPr/>
        </p:nvCxnSpPr>
        <p:spPr>
          <a:xfrm>
            <a:off x="3863752" y="3419208"/>
            <a:ext cx="972108" cy="97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58CD759F-A9A0-C1D5-355B-FB2975A24F95}"/>
              </a:ext>
            </a:extLst>
          </p:cNvPr>
          <p:cNvCxnSpPr/>
          <p:nvPr/>
        </p:nvCxnSpPr>
        <p:spPr>
          <a:xfrm>
            <a:off x="7356140" y="3419208"/>
            <a:ext cx="972108" cy="97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12B4B545-963F-FDBA-B351-7A8C77AB7093}"/>
              </a:ext>
            </a:extLst>
          </p:cNvPr>
          <p:cNvCxnSpPr>
            <a:stCxn id="10" idx="2"/>
            <a:endCxn id="11" idx="0"/>
          </p:cNvCxnSpPr>
          <p:nvPr/>
        </p:nvCxnSpPr>
        <p:spPr>
          <a:xfrm>
            <a:off x="9588388" y="3707241"/>
            <a:ext cx="0" cy="2138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B7F976E6-39B9-7F67-54C8-34EFE2A6054C}"/>
              </a:ext>
            </a:extLst>
          </p:cNvPr>
          <p:cNvCxnSpPr/>
          <p:nvPr/>
        </p:nvCxnSpPr>
        <p:spPr>
          <a:xfrm>
            <a:off x="9588388" y="4497162"/>
            <a:ext cx="0" cy="2138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9F7462B5-CCB9-8C08-A090-E20220DF89CD}"/>
              </a:ext>
            </a:extLst>
          </p:cNvPr>
          <p:cNvCxnSpPr>
            <a:cxnSpLocks/>
            <a:stCxn id="12" idx="2"/>
          </p:cNvCxnSpPr>
          <p:nvPr/>
        </p:nvCxnSpPr>
        <p:spPr>
          <a:xfrm flipH="1">
            <a:off x="9596847" y="5287082"/>
            <a:ext cx="1463" cy="2467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C5BCD864-7C26-C6D8-E719-77A4AA84E6E6}"/>
              </a:ext>
            </a:extLst>
          </p:cNvPr>
          <p:cNvCxnSpPr>
            <a:stCxn id="13" idx="1"/>
            <a:endCxn id="14" idx="3"/>
          </p:cNvCxnSpPr>
          <p:nvPr/>
        </p:nvCxnSpPr>
        <p:spPr>
          <a:xfrm flipH="1" flipV="1">
            <a:off x="7356140" y="5821880"/>
            <a:ext cx="980567"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E784239E-0C63-4DE0-1BA0-7DE81418AE69}"/>
              </a:ext>
            </a:extLst>
          </p:cNvPr>
          <p:cNvCxnSpPr>
            <a:stCxn id="14" idx="1"/>
            <a:endCxn id="15" idx="3"/>
          </p:cNvCxnSpPr>
          <p:nvPr/>
        </p:nvCxnSpPr>
        <p:spPr>
          <a:xfrm flipH="1">
            <a:off x="3953762" y="5821880"/>
            <a:ext cx="88209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279800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732DF92-C7FB-4E16-662E-18C5479DEC6C}"/>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EF47EEA5-D139-8EF3-B489-50E0B179573A}"/>
              </a:ext>
            </a:extLst>
          </p:cNvPr>
          <p:cNvSpPr>
            <a:spLocks noGrp="1"/>
          </p:cNvSpPr>
          <p:nvPr>
            <p:ph type="ftr" sz="quarter" idx="11"/>
          </p:nvPr>
        </p:nvSpPr>
        <p:spPr/>
        <p:txBody>
          <a:bodyPr/>
          <a:lstStyle/>
          <a:p>
            <a:r>
              <a:rPr lang="en-US" dirty="0"/>
              <a:t>2022 - 2023</a:t>
            </a:r>
          </a:p>
        </p:txBody>
      </p:sp>
      <p:sp>
        <p:nvSpPr>
          <p:cNvPr id="6" name="Slide Number Placeholder 5">
            <a:extLst>
              <a:ext uri="{FF2B5EF4-FFF2-40B4-BE49-F238E27FC236}">
                <a16:creationId xmlns:a16="http://schemas.microsoft.com/office/drawing/2014/main" id="{0C73BBE6-A1A5-DF80-A019-C499F2927461}"/>
              </a:ext>
            </a:extLst>
          </p:cNvPr>
          <p:cNvSpPr>
            <a:spLocks noGrp="1"/>
          </p:cNvSpPr>
          <p:nvPr>
            <p:ph type="sldNum" sz="quarter" idx="12"/>
          </p:nvPr>
        </p:nvSpPr>
        <p:spPr/>
        <p:txBody>
          <a:bodyPr/>
          <a:lstStyle/>
          <a:p>
            <a:fld id="{5B4F5413-E548-45A8-B9DD-11B71454D5CA}" type="slidenum">
              <a:rPr lang="en-US" smtClean="0"/>
              <a:pPr/>
              <a:t>13</a:t>
            </a:fld>
            <a:endParaRPr lang="en-US" dirty="0"/>
          </a:p>
        </p:txBody>
      </p:sp>
      <p:sp>
        <p:nvSpPr>
          <p:cNvPr id="2" name="TextBox 1">
            <a:extLst>
              <a:ext uri="{FF2B5EF4-FFF2-40B4-BE49-F238E27FC236}">
                <a16:creationId xmlns:a16="http://schemas.microsoft.com/office/drawing/2014/main" id="{8295E14F-D97B-42B6-79E3-DDCABAE14838}"/>
              </a:ext>
            </a:extLst>
          </p:cNvPr>
          <p:cNvSpPr txBox="1"/>
          <p:nvPr/>
        </p:nvSpPr>
        <p:spPr>
          <a:xfrm>
            <a:off x="1816832" y="5784014"/>
            <a:ext cx="8568952" cy="861774"/>
          </a:xfrm>
          <a:prstGeom prst="rect">
            <a:avLst/>
          </a:prstGeom>
          <a:noFill/>
        </p:spPr>
        <p:txBody>
          <a:bodyPr wrap="square" rtlCol="0">
            <a:spAutoFit/>
          </a:bodyPr>
          <a:lstStyle/>
          <a:p>
            <a:pPr algn="ctr"/>
            <a:r>
              <a:rPr lang="en-US" sz="1600" dirty="0">
                <a:latin typeface="Urbanist" panose="020B0A04040200000203" pitchFamily="34" charset="0"/>
                <a:ea typeface="Urbanist" panose="020B0A04040200000203" pitchFamily="34" charset="0"/>
                <a:cs typeface="Urbanist" panose="020B0A04040200000203" pitchFamily="34" charset="0"/>
              </a:rPr>
              <a:t>The webcam images are acquired, pre-processed, and then the features are retrieved and fed into a classification system, with the expected results.</a:t>
            </a:r>
          </a:p>
          <a:p>
            <a:endParaRPr lang="en-IN" dirty="0"/>
          </a:p>
        </p:txBody>
      </p:sp>
      <p:sp>
        <p:nvSpPr>
          <p:cNvPr id="3" name="Oval 2">
            <a:extLst>
              <a:ext uri="{FF2B5EF4-FFF2-40B4-BE49-F238E27FC236}">
                <a16:creationId xmlns:a16="http://schemas.microsoft.com/office/drawing/2014/main" id="{D5CB6373-4224-50AF-05EE-A780087F17A0}"/>
              </a:ext>
            </a:extLst>
          </p:cNvPr>
          <p:cNvSpPr/>
          <p:nvPr/>
        </p:nvSpPr>
        <p:spPr>
          <a:xfrm>
            <a:off x="3991962" y="152524"/>
            <a:ext cx="974078" cy="59954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a:t>Start</a:t>
            </a:r>
            <a:endParaRPr lang="en-IN" sz="1200" dirty="0"/>
          </a:p>
        </p:txBody>
      </p:sp>
      <p:sp>
        <p:nvSpPr>
          <p:cNvPr id="7" name="Flowchart: Data 6">
            <a:extLst>
              <a:ext uri="{FF2B5EF4-FFF2-40B4-BE49-F238E27FC236}">
                <a16:creationId xmlns:a16="http://schemas.microsoft.com/office/drawing/2014/main" id="{104CB56D-63FF-2E8B-C42A-D5925AEB5B2B}"/>
              </a:ext>
            </a:extLst>
          </p:cNvPr>
          <p:cNvSpPr/>
          <p:nvPr/>
        </p:nvSpPr>
        <p:spPr>
          <a:xfrm>
            <a:off x="3320184" y="895942"/>
            <a:ext cx="2317634" cy="417951"/>
          </a:xfrm>
          <a:prstGeom prst="flowChartInputOutpu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a:t>Input Image</a:t>
            </a:r>
            <a:endParaRPr lang="en-IN" sz="1200" dirty="0"/>
          </a:p>
        </p:txBody>
      </p:sp>
      <p:sp>
        <p:nvSpPr>
          <p:cNvPr id="8" name="Flowchart: Process 7">
            <a:extLst>
              <a:ext uri="{FF2B5EF4-FFF2-40B4-BE49-F238E27FC236}">
                <a16:creationId xmlns:a16="http://schemas.microsoft.com/office/drawing/2014/main" id="{9E4912C9-C21E-68DD-3943-5E89ED389D53}"/>
              </a:ext>
            </a:extLst>
          </p:cNvPr>
          <p:cNvSpPr/>
          <p:nvPr/>
        </p:nvSpPr>
        <p:spPr>
          <a:xfrm>
            <a:off x="3320184" y="1474179"/>
            <a:ext cx="2317634" cy="417951"/>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a:t>Gesture Detection</a:t>
            </a:r>
            <a:endParaRPr lang="en-IN" sz="1200" dirty="0"/>
          </a:p>
        </p:txBody>
      </p:sp>
      <p:sp>
        <p:nvSpPr>
          <p:cNvPr id="9" name="Flowchart: Process 8">
            <a:extLst>
              <a:ext uri="{FF2B5EF4-FFF2-40B4-BE49-F238E27FC236}">
                <a16:creationId xmlns:a16="http://schemas.microsoft.com/office/drawing/2014/main" id="{F11A2C65-368E-0930-6509-5341115A318D}"/>
              </a:ext>
            </a:extLst>
          </p:cNvPr>
          <p:cNvSpPr/>
          <p:nvPr/>
        </p:nvSpPr>
        <p:spPr>
          <a:xfrm>
            <a:off x="3320184" y="4028592"/>
            <a:ext cx="2317634" cy="417951"/>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a:t>Image Recognition</a:t>
            </a:r>
            <a:endParaRPr lang="en-IN" sz="1200" dirty="0"/>
          </a:p>
        </p:txBody>
      </p:sp>
      <p:sp>
        <p:nvSpPr>
          <p:cNvPr id="10" name="Flowchart: Process 9">
            <a:extLst>
              <a:ext uri="{FF2B5EF4-FFF2-40B4-BE49-F238E27FC236}">
                <a16:creationId xmlns:a16="http://schemas.microsoft.com/office/drawing/2014/main" id="{04A8D841-C521-592D-D15D-2B73B9254E9E}"/>
              </a:ext>
            </a:extLst>
          </p:cNvPr>
          <p:cNvSpPr/>
          <p:nvPr/>
        </p:nvSpPr>
        <p:spPr>
          <a:xfrm>
            <a:off x="3320184" y="3468500"/>
            <a:ext cx="2317634" cy="417951"/>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a:t>Feature Extraction</a:t>
            </a:r>
            <a:endParaRPr lang="en-IN" sz="1200" dirty="0"/>
          </a:p>
        </p:txBody>
      </p:sp>
      <p:sp>
        <p:nvSpPr>
          <p:cNvPr id="11" name="Flowchart: Process 10">
            <a:extLst>
              <a:ext uri="{FF2B5EF4-FFF2-40B4-BE49-F238E27FC236}">
                <a16:creationId xmlns:a16="http://schemas.microsoft.com/office/drawing/2014/main" id="{92B1B8B4-48A7-9AA9-922F-089283E579B9}"/>
              </a:ext>
            </a:extLst>
          </p:cNvPr>
          <p:cNvSpPr/>
          <p:nvPr/>
        </p:nvSpPr>
        <p:spPr>
          <a:xfrm>
            <a:off x="3320184" y="2910125"/>
            <a:ext cx="2317634" cy="417951"/>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a:t>Image Processing</a:t>
            </a:r>
            <a:endParaRPr lang="en-IN" sz="1200" dirty="0"/>
          </a:p>
        </p:txBody>
      </p:sp>
      <p:sp>
        <p:nvSpPr>
          <p:cNvPr id="12" name="Flowchart: Process 11">
            <a:extLst>
              <a:ext uri="{FF2B5EF4-FFF2-40B4-BE49-F238E27FC236}">
                <a16:creationId xmlns:a16="http://schemas.microsoft.com/office/drawing/2014/main" id="{46067B01-4F96-8CC8-B69D-27E0553D16C8}"/>
              </a:ext>
            </a:extLst>
          </p:cNvPr>
          <p:cNvSpPr/>
          <p:nvPr/>
        </p:nvSpPr>
        <p:spPr>
          <a:xfrm>
            <a:off x="3320184" y="4586967"/>
            <a:ext cx="2317634" cy="417951"/>
          </a:xfrm>
          <a:prstGeom prst="flowChart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a:t>Result</a:t>
            </a:r>
            <a:endParaRPr lang="en-IN" sz="1200" dirty="0"/>
          </a:p>
        </p:txBody>
      </p:sp>
      <p:sp>
        <p:nvSpPr>
          <p:cNvPr id="13" name="Oval 12">
            <a:extLst>
              <a:ext uri="{FF2B5EF4-FFF2-40B4-BE49-F238E27FC236}">
                <a16:creationId xmlns:a16="http://schemas.microsoft.com/office/drawing/2014/main" id="{581C875F-7F6A-CDA0-708B-9D684D99ED84}"/>
              </a:ext>
            </a:extLst>
          </p:cNvPr>
          <p:cNvSpPr/>
          <p:nvPr/>
        </p:nvSpPr>
        <p:spPr>
          <a:xfrm>
            <a:off x="3991961" y="5137090"/>
            <a:ext cx="974078" cy="5995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a:t>Stop</a:t>
            </a:r>
            <a:endParaRPr lang="en-IN" sz="1200" dirty="0"/>
          </a:p>
        </p:txBody>
      </p:sp>
      <p:sp>
        <p:nvSpPr>
          <p:cNvPr id="16" name="Flowchart: Decision 15">
            <a:extLst>
              <a:ext uri="{FF2B5EF4-FFF2-40B4-BE49-F238E27FC236}">
                <a16:creationId xmlns:a16="http://schemas.microsoft.com/office/drawing/2014/main" id="{9E4208B4-1E8D-5053-9E8E-812F81421A66}"/>
              </a:ext>
            </a:extLst>
          </p:cNvPr>
          <p:cNvSpPr/>
          <p:nvPr/>
        </p:nvSpPr>
        <p:spPr>
          <a:xfrm>
            <a:off x="3496525" y="1992894"/>
            <a:ext cx="1964951" cy="788718"/>
          </a:xfrm>
          <a:prstGeom prst="flowChartDecisi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200" dirty="0"/>
          </a:p>
          <a:p>
            <a:pPr algn="ctr"/>
            <a:r>
              <a:rPr lang="en-US" sz="1200" dirty="0"/>
              <a:t>Gesture Detected?</a:t>
            </a:r>
            <a:endParaRPr lang="en-IN" sz="1200" dirty="0"/>
          </a:p>
          <a:p>
            <a:pPr algn="ctr"/>
            <a:endParaRPr lang="en-IN" sz="1200" dirty="0"/>
          </a:p>
        </p:txBody>
      </p:sp>
      <p:cxnSp>
        <p:nvCxnSpPr>
          <p:cNvPr id="18" name="Straight Arrow Connector 17">
            <a:extLst>
              <a:ext uri="{FF2B5EF4-FFF2-40B4-BE49-F238E27FC236}">
                <a16:creationId xmlns:a16="http://schemas.microsoft.com/office/drawing/2014/main" id="{3ACBD10E-C1D9-1356-ABCB-718F7E3F97F0}"/>
              </a:ext>
            </a:extLst>
          </p:cNvPr>
          <p:cNvCxnSpPr>
            <a:stCxn id="3" idx="4"/>
            <a:endCxn id="7" idx="1"/>
          </p:cNvCxnSpPr>
          <p:nvPr/>
        </p:nvCxnSpPr>
        <p:spPr>
          <a:xfrm>
            <a:off x="4479001" y="752065"/>
            <a:ext cx="0" cy="14387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9C201883-B8EA-2CBB-1A24-8EA3B80AC26E}"/>
              </a:ext>
            </a:extLst>
          </p:cNvPr>
          <p:cNvCxnSpPr>
            <a:stCxn id="7" idx="4"/>
            <a:endCxn id="8" idx="0"/>
          </p:cNvCxnSpPr>
          <p:nvPr/>
        </p:nvCxnSpPr>
        <p:spPr>
          <a:xfrm>
            <a:off x="4479001" y="1313893"/>
            <a:ext cx="0" cy="1602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95D6E723-4D67-38E5-6270-1A2CAEBDE607}"/>
              </a:ext>
            </a:extLst>
          </p:cNvPr>
          <p:cNvCxnSpPr>
            <a:cxnSpLocks/>
            <a:stCxn id="8" idx="2"/>
            <a:endCxn id="16" idx="0"/>
          </p:cNvCxnSpPr>
          <p:nvPr/>
        </p:nvCxnSpPr>
        <p:spPr>
          <a:xfrm>
            <a:off x="4479001" y="1892130"/>
            <a:ext cx="0" cy="1007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78893624-30C1-5C65-0FF0-A45373717BFD}"/>
              </a:ext>
            </a:extLst>
          </p:cNvPr>
          <p:cNvCxnSpPr>
            <a:stCxn id="16" idx="2"/>
            <a:endCxn id="11" idx="0"/>
          </p:cNvCxnSpPr>
          <p:nvPr/>
        </p:nvCxnSpPr>
        <p:spPr>
          <a:xfrm>
            <a:off x="4479001" y="2781612"/>
            <a:ext cx="0" cy="1285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95F398D0-F4FD-C596-459A-406590175C6C}"/>
              </a:ext>
            </a:extLst>
          </p:cNvPr>
          <p:cNvCxnSpPr>
            <a:stCxn id="11" idx="2"/>
            <a:endCxn id="10" idx="0"/>
          </p:cNvCxnSpPr>
          <p:nvPr/>
        </p:nvCxnSpPr>
        <p:spPr>
          <a:xfrm>
            <a:off x="4479001" y="3328076"/>
            <a:ext cx="0" cy="1404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7C591C30-B3FD-A876-8699-BFBADA6E2F1D}"/>
              </a:ext>
            </a:extLst>
          </p:cNvPr>
          <p:cNvCxnSpPr>
            <a:stCxn id="10" idx="2"/>
            <a:endCxn id="9" idx="0"/>
          </p:cNvCxnSpPr>
          <p:nvPr/>
        </p:nvCxnSpPr>
        <p:spPr>
          <a:xfrm>
            <a:off x="4479001" y="3886451"/>
            <a:ext cx="0" cy="1421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32D2FB18-E1A5-B13F-8A36-51B7FACE9E6E}"/>
              </a:ext>
            </a:extLst>
          </p:cNvPr>
          <p:cNvCxnSpPr>
            <a:stCxn id="9" idx="2"/>
            <a:endCxn id="12" idx="0"/>
          </p:cNvCxnSpPr>
          <p:nvPr/>
        </p:nvCxnSpPr>
        <p:spPr>
          <a:xfrm>
            <a:off x="4479001" y="4446543"/>
            <a:ext cx="0" cy="1404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76CD78C3-7A52-617B-3FD2-C1DCA94065F0}"/>
              </a:ext>
            </a:extLst>
          </p:cNvPr>
          <p:cNvCxnSpPr>
            <a:stCxn id="12" idx="2"/>
            <a:endCxn id="13" idx="0"/>
          </p:cNvCxnSpPr>
          <p:nvPr/>
        </p:nvCxnSpPr>
        <p:spPr>
          <a:xfrm flipH="1">
            <a:off x="4479000" y="5004918"/>
            <a:ext cx="1" cy="1321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E29A7893-049D-6C82-D710-09EABEE504DB}"/>
              </a:ext>
            </a:extLst>
          </p:cNvPr>
          <p:cNvSpPr txBox="1"/>
          <p:nvPr/>
        </p:nvSpPr>
        <p:spPr>
          <a:xfrm>
            <a:off x="3968584" y="2672912"/>
            <a:ext cx="432048" cy="276999"/>
          </a:xfrm>
          <a:prstGeom prst="rect">
            <a:avLst/>
          </a:prstGeom>
          <a:noFill/>
        </p:spPr>
        <p:txBody>
          <a:bodyPr wrap="square" rtlCol="0">
            <a:spAutoFit/>
          </a:bodyPr>
          <a:lstStyle/>
          <a:p>
            <a:r>
              <a:rPr lang="en-US" sz="1200" dirty="0"/>
              <a:t>Yes</a:t>
            </a:r>
            <a:endParaRPr lang="en-IN" sz="1200" dirty="0"/>
          </a:p>
        </p:txBody>
      </p:sp>
      <p:sp>
        <p:nvSpPr>
          <p:cNvPr id="40" name="Flowchart: Magnetic Disk 39">
            <a:extLst>
              <a:ext uri="{FF2B5EF4-FFF2-40B4-BE49-F238E27FC236}">
                <a16:creationId xmlns:a16="http://schemas.microsoft.com/office/drawing/2014/main" id="{120879A7-761B-0F6D-E700-2683990D0CD5}"/>
              </a:ext>
            </a:extLst>
          </p:cNvPr>
          <p:cNvSpPr/>
          <p:nvPr/>
        </p:nvSpPr>
        <p:spPr>
          <a:xfrm>
            <a:off x="6960096" y="3065387"/>
            <a:ext cx="2664292" cy="1224177"/>
          </a:xfrm>
          <a:prstGeom prst="flowChartMagneticDisk">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t>Trained</a:t>
            </a:r>
          </a:p>
          <a:p>
            <a:pPr algn="ctr"/>
            <a:r>
              <a:rPr lang="en-US" sz="1600" dirty="0"/>
              <a:t>Dataset</a:t>
            </a:r>
            <a:endParaRPr lang="en-IN" sz="1600" dirty="0"/>
          </a:p>
        </p:txBody>
      </p:sp>
      <p:cxnSp>
        <p:nvCxnSpPr>
          <p:cNvPr id="42" name="Straight Arrow Connector 41">
            <a:extLst>
              <a:ext uri="{FF2B5EF4-FFF2-40B4-BE49-F238E27FC236}">
                <a16:creationId xmlns:a16="http://schemas.microsoft.com/office/drawing/2014/main" id="{CBADD64E-54F2-F039-FB2A-A72887605960}"/>
              </a:ext>
            </a:extLst>
          </p:cNvPr>
          <p:cNvCxnSpPr>
            <a:cxnSpLocks/>
            <a:stCxn id="40" idx="2"/>
            <a:endCxn id="10" idx="3"/>
          </p:cNvCxnSpPr>
          <p:nvPr/>
        </p:nvCxnSpPr>
        <p:spPr>
          <a:xfrm flipH="1">
            <a:off x="5637818" y="3677476"/>
            <a:ext cx="132227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Connector: Elbow 45">
            <a:extLst>
              <a:ext uri="{FF2B5EF4-FFF2-40B4-BE49-F238E27FC236}">
                <a16:creationId xmlns:a16="http://schemas.microsoft.com/office/drawing/2014/main" id="{B6853B05-3775-E6CF-521A-4EF72A0B231D}"/>
              </a:ext>
            </a:extLst>
          </p:cNvPr>
          <p:cNvCxnSpPr>
            <a:stCxn id="16" idx="3"/>
            <a:endCxn id="12" idx="3"/>
          </p:cNvCxnSpPr>
          <p:nvPr/>
        </p:nvCxnSpPr>
        <p:spPr>
          <a:xfrm>
            <a:off x="5461476" y="2387253"/>
            <a:ext cx="176342" cy="2408690"/>
          </a:xfrm>
          <a:prstGeom prst="bentConnector3">
            <a:avLst>
              <a:gd name="adj1" fmla="val 503307"/>
            </a:avLst>
          </a:prstGeom>
          <a:ln>
            <a:tailEnd type="triangle"/>
          </a:ln>
        </p:spPr>
        <p:style>
          <a:lnRef idx="1">
            <a:schemeClr val="dk1"/>
          </a:lnRef>
          <a:fillRef idx="0">
            <a:schemeClr val="dk1"/>
          </a:fillRef>
          <a:effectRef idx="0">
            <a:schemeClr val="dk1"/>
          </a:effectRef>
          <a:fontRef idx="minor">
            <a:schemeClr val="tx1"/>
          </a:fontRef>
        </p:style>
      </p:cxnSp>
      <p:sp>
        <p:nvSpPr>
          <p:cNvPr id="48" name="TextBox 47">
            <a:extLst>
              <a:ext uri="{FF2B5EF4-FFF2-40B4-BE49-F238E27FC236}">
                <a16:creationId xmlns:a16="http://schemas.microsoft.com/office/drawing/2014/main" id="{8513E16F-383E-99A9-9668-C759FFDF641F}"/>
              </a:ext>
            </a:extLst>
          </p:cNvPr>
          <p:cNvSpPr txBox="1"/>
          <p:nvPr/>
        </p:nvSpPr>
        <p:spPr>
          <a:xfrm>
            <a:off x="5421794" y="2146843"/>
            <a:ext cx="432048" cy="276999"/>
          </a:xfrm>
          <a:prstGeom prst="rect">
            <a:avLst/>
          </a:prstGeom>
          <a:noFill/>
        </p:spPr>
        <p:txBody>
          <a:bodyPr wrap="square" rtlCol="0">
            <a:spAutoFit/>
          </a:bodyPr>
          <a:lstStyle/>
          <a:p>
            <a:r>
              <a:rPr lang="en-US" sz="1200" dirty="0"/>
              <a:t>No</a:t>
            </a:r>
            <a:endParaRPr lang="en-IN" sz="1200" dirty="0"/>
          </a:p>
        </p:txBody>
      </p:sp>
    </p:spTree>
    <p:extLst>
      <p:ext uri="{BB962C8B-B14F-4D97-AF65-F5344CB8AC3E}">
        <p14:creationId xmlns:p14="http://schemas.microsoft.com/office/powerpoint/2010/main" val="21727236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AABD2-0C68-90A4-C418-40826C7A10FF}"/>
              </a:ext>
            </a:extLst>
          </p:cNvPr>
          <p:cNvSpPr>
            <a:spLocks noGrp="1"/>
          </p:cNvSpPr>
          <p:nvPr>
            <p:ph type="title"/>
          </p:nvPr>
        </p:nvSpPr>
        <p:spPr/>
        <p:txBody>
          <a:bodyPr>
            <a:normAutofit fontScale="90000"/>
          </a:bodyPr>
          <a:lstStyle/>
          <a:p>
            <a:r>
              <a:rPr lang="en-IN" dirty="0"/>
              <a:t>Implementation </a:t>
            </a:r>
          </a:p>
        </p:txBody>
      </p:sp>
      <p:sp>
        <p:nvSpPr>
          <p:cNvPr id="3" name="Content Placeholder 2">
            <a:extLst>
              <a:ext uri="{FF2B5EF4-FFF2-40B4-BE49-F238E27FC236}">
                <a16:creationId xmlns:a16="http://schemas.microsoft.com/office/drawing/2014/main" id="{659ED03A-0DC8-D999-4965-F462A3C09116}"/>
              </a:ext>
            </a:extLst>
          </p:cNvPr>
          <p:cNvSpPr>
            <a:spLocks noGrp="1"/>
          </p:cNvSpPr>
          <p:nvPr>
            <p:ph idx="1"/>
          </p:nvPr>
        </p:nvSpPr>
        <p:spPr/>
        <p:txBody>
          <a:bodyPr>
            <a:normAutofit/>
          </a:bodyPr>
          <a:lstStyle/>
          <a:p>
            <a:r>
              <a:rPr lang="en-US" sz="2400" b="1" dirty="0"/>
              <a:t>Image processing </a:t>
            </a:r>
            <a:r>
              <a:rPr lang="en-US" sz="2400" dirty="0"/>
              <a:t>: The </a:t>
            </a:r>
            <a:r>
              <a:rPr lang="en-US" sz="2400" dirty="0" err="1"/>
              <a:t>MediaPipe</a:t>
            </a:r>
            <a:r>
              <a:rPr lang="en-US" sz="2400" dirty="0"/>
              <a:t> Hand </a:t>
            </a:r>
            <a:r>
              <a:rPr lang="en-US" sz="2400" dirty="0" err="1"/>
              <a:t>Landmarker</a:t>
            </a:r>
            <a:r>
              <a:rPr lang="en-US" sz="2400" dirty="0"/>
              <a:t> task detects the landmarks of the hands in an image. This is accomplished by using Skin Masking to define the threshold on the RGB schema and then converting the BGR color space to an RGB image.</a:t>
            </a:r>
          </a:p>
          <a:p>
            <a:endParaRPr lang="en-US" sz="2400" dirty="0"/>
          </a:p>
          <a:p>
            <a:endParaRPr lang="en-US" sz="2400" dirty="0"/>
          </a:p>
          <a:p>
            <a:endParaRPr lang="en-US" sz="2400" dirty="0"/>
          </a:p>
          <a:p>
            <a:endParaRPr lang="en-US" sz="2400" dirty="0"/>
          </a:p>
          <a:p>
            <a:endParaRPr lang="en-US" sz="2400" dirty="0"/>
          </a:p>
          <a:p>
            <a:r>
              <a:rPr lang="en-US" sz="2400" b="1" dirty="0"/>
              <a:t>Programming Language</a:t>
            </a:r>
            <a:r>
              <a:rPr lang="en-US" sz="2400" dirty="0"/>
              <a:t>: Python is an easy to learn, powerful programming language. It has efficient high-level data structures and a simple but effective approach to object-oriented programming.</a:t>
            </a:r>
          </a:p>
          <a:p>
            <a:endParaRPr lang="en-IN" dirty="0"/>
          </a:p>
        </p:txBody>
      </p:sp>
      <p:sp>
        <p:nvSpPr>
          <p:cNvPr id="4" name="Date Placeholder 3">
            <a:extLst>
              <a:ext uri="{FF2B5EF4-FFF2-40B4-BE49-F238E27FC236}">
                <a16:creationId xmlns:a16="http://schemas.microsoft.com/office/drawing/2014/main" id="{0ABA5FA5-4F61-2772-E61A-046270CF384B}"/>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E9D13F12-36E0-03CA-3DB4-FCD2B5DC4C24}"/>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B2D905A4-D078-0405-9996-573CBCD74F6A}"/>
              </a:ext>
            </a:extLst>
          </p:cNvPr>
          <p:cNvSpPr>
            <a:spLocks noGrp="1"/>
          </p:cNvSpPr>
          <p:nvPr>
            <p:ph type="sldNum" sz="quarter" idx="12"/>
          </p:nvPr>
        </p:nvSpPr>
        <p:spPr/>
        <p:txBody>
          <a:bodyPr/>
          <a:lstStyle/>
          <a:p>
            <a:fld id="{5B4F5413-E548-45A8-B9DD-11B71454D5CA}" type="slidenum">
              <a:rPr lang="en-US" smtClean="0"/>
              <a:pPr/>
              <a:t>14</a:t>
            </a:fld>
            <a:endParaRPr lang="en-US" dirty="0"/>
          </a:p>
        </p:txBody>
      </p:sp>
      <p:pic>
        <p:nvPicPr>
          <p:cNvPr id="7" name="Picture 2" descr="Image">
            <a:extLst>
              <a:ext uri="{FF2B5EF4-FFF2-40B4-BE49-F238E27FC236}">
                <a16:creationId xmlns:a16="http://schemas.microsoft.com/office/drawing/2014/main" id="{BC5DBD5B-243A-8F98-5697-7124F71C6EA7}"/>
              </a:ext>
            </a:extLst>
          </p:cNvPr>
          <p:cNvPicPr>
            <a:picLocks noChangeAspect="1" noChangeArrowheads="1"/>
          </p:cNvPicPr>
          <p:nvPr/>
        </p:nvPicPr>
        <p:blipFill>
          <a:blip r:embed="rId2" cstate="print"/>
          <a:srcRect/>
          <a:stretch>
            <a:fillRect/>
          </a:stretch>
        </p:blipFill>
        <p:spPr bwMode="auto">
          <a:xfrm>
            <a:off x="3560181" y="2705561"/>
            <a:ext cx="4498005" cy="1584176"/>
          </a:xfrm>
          <a:prstGeom prst="rect">
            <a:avLst/>
          </a:prstGeom>
          <a:noFill/>
        </p:spPr>
      </p:pic>
    </p:spTree>
    <p:extLst>
      <p:ext uri="{BB962C8B-B14F-4D97-AF65-F5344CB8AC3E}">
        <p14:creationId xmlns:p14="http://schemas.microsoft.com/office/powerpoint/2010/main" val="596581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D73620-B473-8F98-4817-B840A897B8BF}"/>
              </a:ext>
            </a:extLst>
          </p:cNvPr>
          <p:cNvSpPr>
            <a:spLocks noGrp="1"/>
          </p:cNvSpPr>
          <p:nvPr>
            <p:ph idx="1"/>
          </p:nvPr>
        </p:nvSpPr>
        <p:spPr/>
        <p:txBody>
          <a:bodyPr>
            <a:normAutofit/>
          </a:bodyPr>
          <a:lstStyle/>
          <a:p>
            <a:pPr algn="just"/>
            <a:r>
              <a:rPr lang="en-US" sz="2400" b="1" dirty="0"/>
              <a:t>SVM model</a:t>
            </a:r>
            <a:r>
              <a:rPr lang="en-US" sz="2400" dirty="0"/>
              <a:t>: Support Vector Machine or SVM is one of the most popular Supervised Learning algorithms, which is used for Classification as well as Regression problems.</a:t>
            </a:r>
          </a:p>
          <a:p>
            <a:pPr algn="just"/>
            <a:endParaRPr lang="en-US" sz="2400" dirty="0"/>
          </a:p>
          <a:p>
            <a:pPr algn="just"/>
            <a:r>
              <a:rPr lang="en-US" sz="2400" b="1" dirty="0"/>
              <a:t>TKINTER</a:t>
            </a:r>
            <a:r>
              <a:rPr lang="en-US" sz="2400" dirty="0"/>
              <a:t>: This is used to create the UI . It is the standard GUI library for python with widgets such as buttons, menus, and text boxes. It is easy to learn and allows for cross-platform compatibility.</a:t>
            </a:r>
          </a:p>
          <a:p>
            <a:pPr algn="just"/>
            <a:endParaRPr lang="en-US" sz="2400" dirty="0"/>
          </a:p>
          <a:p>
            <a:pPr algn="just"/>
            <a:r>
              <a:rPr lang="en-US" sz="2400" b="1" dirty="0"/>
              <a:t>SQLite</a:t>
            </a:r>
            <a:r>
              <a:rPr lang="en-US" sz="2400" dirty="0"/>
              <a:t>: Used to store user credentials. </a:t>
            </a:r>
          </a:p>
          <a:p>
            <a:pPr algn="just"/>
            <a:endParaRPr lang="en-US" sz="2400" dirty="0"/>
          </a:p>
          <a:p>
            <a:pPr algn="just"/>
            <a:endParaRPr lang="en-IN" sz="2400" dirty="0"/>
          </a:p>
        </p:txBody>
      </p:sp>
      <p:sp>
        <p:nvSpPr>
          <p:cNvPr id="4" name="Date Placeholder 3">
            <a:extLst>
              <a:ext uri="{FF2B5EF4-FFF2-40B4-BE49-F238E27FC236}">
                <a16:creationId xmlns:a16="http://schemas.microsoft.com/office/drawing/2014/main" id="{7FFBE8FB-FF0A-6CAD-A707-48BFB1EFC18E}"/>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6FAD3443-B74E-BF85-3E77-EE9E2D125843}"/>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72F541CE-8654-A731-0FD6-5C0C84D35CBB}"/>
              </a:ext>
            </a:extLst>
          </p:cNvPr>
          <p:cNvSpPr>
            <a:spLocks noGrp="1"/>
          </p:cNvSpPr>
          <p:nvPr>
            <p:ph type="sldNum" sz="quarter" idx="12"/>
          </p:nvPr>
        </p:nvSpPr>
        <p:spPr/>
        <p:txBody>
          <a:bodyPr/>
          <a:lstStyle/>
          <a:p>
            <a:fld id="{5B4F5413-E548-45A8-B9DD-11B71454D5CA}" type="slidenum">
              <a:rPr lang="en-US" smtClean="0"/>
              <a:pPr/>
              <a:t>15</a:t>
            </a:fld>
            <a:endParaRPr lang="en-US" dirty="0"/>
          </a:p>
        </p:txBody>
      </p:sp>
      <p:sp>
        <p:nvSpPr>
          <p:cNvPr id="7" name="Title 1">
            <a:extLst>
              <a:ext uri="{FF2B5EF4-FFF2-40B4-BE49-F238E27FC236}">
                <a16:creationId xmlns:a16="http://schemas.microsoft.com/office/drawing/2014/main" id="{38C0AAFB-0E37-E180-A587-3AF2433D59BE}"/>
              </a:ext>
            </a:extLst>
          </p:cNvPr>
          <p:cNvSpPr>
            <a:spLocks noGrp="1"/>
          </p:cNvSpPr>
          <p:nvPr>
            <p:ph type="title"/>
          </p:nvPr>
        </p:nvSpPr>
        <p:spPr>
          <a:xfrm>
            <a:off x="551384" y="168656"/>
            <a:ext cx="10515600" cy="694162"/>
          </a:xfrm>
        </p:spPr>
        <p:txBody>
          <a:bodyPr>
            <a:normAutofit fontScale="90000"/>
          </a:bodyPr>
          <a:lstStyle/>
          <a:p>
            <a:r>
              <a:rPr lang="en-IN" dirty="0"/>
              <a:t>Implementation </a:t>
            </a:r>
          </a:p>
        </p:txBody>
      </p:sp>
    </p:spTree>
    <p:extLst>
      <p:ext uri="{BB962C8B-B14F-4D97-AF65-F5344CB8AC3E}">
        <p14:creationId xmlns:p14="http://schemas.microsoft.com/office/powerpoint/2010/main" val="22532810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5289C7-B233-D0D0-5363-C49486F0A7DB}"/>
              </a:ext>
            </a:extLst>
          </p:cNvPr>
          <p:cNvSpPr>
            <a:spLocks noGrp="1"/>
          </p:cNvSpPr>
          <p:nvPr>
            <p:ph idx="1"/>
          </p:nvPr>
        </p:nvSpPr>
        <p:spPr/>
        <p:txBody>
          <a:bodyPr>
            <a:normAutofit/>
          </a:bodyPr>
          <a:lstStyle/>
          <a:p>
            <a:pPr algn="just"/>
            <a:r>
              <a:rPr lang="en-US" sz="2400" b="1" dirty="0"/>
              <a:t>OpenCV</a:t>
            </a:r>
            <a:r>
              <a:rPr lang="en-US" sz="2400" dirty="0"/>
              <a:t>: OpenCV is a computer vision toolkit that is open source and contains tools and methods for image and video processing, object detection, and machine learning. </a:t>
            </a:r>
          </a:p>
          <a:p>
            <a:pPr algn="just"/>
            <a:endParaRPr lang="en-US" sz="2400" dirty="0"/>
          </a:p>
          <a:p>
            <a:pPr algn="just"/>
            <a:r>
              <a:rPr lang="en-US" sz="2400" b="1" dirty="0"/>
              <a:t>Speech Recognition Module</a:t>
            </a:r>
            <a:r>
              <a:rPr lang="en-US" sz="2400" dirty="0"/>
              <a:t>: The Speech Recognition Module is a Python library that allows developers to easily integrate speech recognition capabilities into their applications, using various APIs such as Google Speech Recognition, Sphinx, and Wit.ai.</a:t>
            </a:r>
          </a:p>
          <a:p>
            <a:pPr algn="just"/>
            <a:endParaRPr lang="en-IN" sz="2400" dirty="0"/>
          </a:p>
        </p:txBody>
      </p:sp>
      <p:sp>
        <p:nvSpPr>
          <p:cNvPr id="4" name="Date Placeholder 3">
            <a:extLst>
              <a:ext uri="{FF2B5EF4-FFF2-40B4-BE49-F238E27FC236}">
                <a16:creationId xmlns:a16="http://schemas.microsoft.com/office/drawing/2014/main" id="{005DFD5D-F04D-5677-283C-2F7309B14C76}"/>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E12AA852-37A1-21A2-8E82-311C2668D736}"/>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782D91AD-3384-C108-1D9E-73B2871BB43D}"/>
              </a:ext>
            </a:extLst>
          </p:cNvPr>
          <p:cNvSpPr>
            <a:spLocks noGrp="1"/>
          </p:cNvSpPr>
          <p:nvPr>
            <p:ph type="sldNum" sz="quarter" idx="12"/>
          </p:nvPr>
        </p:nvSpPr>
        <p:spPr/>
        <p:txBody>
          <a:bodyPr/>
          <a:lstStyle/>
          <a:p>
            <a:fld id="{5B4F5413-E548-45A8-B9DD-11B71454D5CA}" type="slidenum">
              <a:rPr lang="en-US" smtClean="0"/>
              <a:pPr/>
              <a:t>16</a:t>
            </a:fld>
            <a:endParaRPr lang="en-US" dirty="0"/>
          </a:p>
        </p:txBody>
      </p:sp>
      <p:sp>
        <p:nvSpPr>
          <p:cNvPr id="7" name="Title 1">
            <a:extLst>
              <a:ext uri="{FF2B5EF4-FFF2-40B4-BE49-F238E27FC236}">
                <a16:creationId xmlns:a16="http://schemas.microsoft.com/office/drawing/2014/main" id="{03992638-3A14-43AE-E4C6-8237EBF09923}"/>
              </a:ext>
            </a:extLst>
          </p:cNvPr>
          <p:cNvSpPr>
            <a:spLocks noGrp="1"/>
          </p:cNvSpPr>
          <p:nvPr>
            <p:ph type="title"/>
          </p:nvPr>
        </p:nvSpPr>
        <p:spPr>
          <a:xfrm>
            <a:off x="551384" y="168656"/>
            <a:ext cx="10515600" cy="694162"/>
          </a:xfrm>
        </p:spPr>
        <p:txBody>
          <a:bodyPr>
            <a:normAutofit fontScale="90000"/>
          </a:bodyPr>
          <a:lstStyle/>
          <a:p>
            <a:r>
              <a:rPr lang="en-IN" dirty="0"/>
              <a:t>Implementation </a:t>
            </a:r>
          </a:p>
        </p:txBody>
      </p:sp>
    </p:spTree>
    <p:extLst>
      <p:ext uri="{BB962C8B-B14F-4D97-AF65-F5344CB8AC3E}">
        <p14:creationId xmlns:p14="http://schemas.microsoft.com/office/powerpoint/2010/main" val="1785412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E7324E-65B5-CE2E-11CD-FEEF55C76433}"/>
              </a:ext>
            </a:extLst>
          </p:cNvPr>
          <p:cNvSpPr>
            <a:spLocks noGrp="1"/>
          </p:cNvSpPr>
          <p:nvPr>
            <p:ph type="dt" sz="half" idx="10"/>
          </p:nvPr>
        </p:nvSpPr>
        <p:spPr/>
        <p:txBody>
          <a:bodyPr/>
          <a:lstStyle/>
          <a:p>
            <a:r>
              <a:rPr lang="en-US"/>
              <a:t>VIII Semester, Department of ISE, RNSIT</a:t>
            </a:r>
            <a:endParaRPr lang="en-US" dirty="0"/>
          </a:p>
        </p:txBody>
      </p:sp>
      <p:sp>
        <p:nvSpPr>
          <p:cNvPr id="3" name="Footer Placeholder 2">
            <a:extLst>
              <a:ext uri="{FF2B5EF4-FFF2-40B4-BE49-F238E27FC236}">
                <a16:creationId xmlns:a16="http://schemas.microsoft.com/office/drawing/2014/main" id="{5F196329-2618-119E-4C24-88A2CF860EB2}"/>
              </a:ext>
            </a:extLst>
          </p:cNvPr>
          <p:cNvSpPr>
            <a:spLocks noGrp="1"/>
          </p:cNvSpPr>
          <p:nvPr>
            <p:ph type="ftr" sz="quarter" idx="11"/>
          </p:nvPr>
        </p:nvSpPr>
        <p:spPr/>
        <p:txBody>
          <a:bodyPr/>
          <a:lstStyle/>
          <a:p>
            <a:r>
              <a:rPr lang="en-US"/>
              <a:t>2022 - 2023</a:t>
            </a:r>
            <a:endParaRPr lang="en-US" dirty="0"/>
          </a:p>
        </p:txBody>
      </p:sp>
      <p:sp>
        <p:nvSpPr>
          <p:cNvPr id="4" name="Slide Number Placeholder 3">
            <a:extLst>
              <a:ext uri="{FF2B5EF4-FFF2-40B4-BE49-F238E27FC236}">
                <a16:creationId xmlns:a16="http://schemas.microsoft.com/office/drawing/2014/main" id="{18E5EEE0-6C39-BCB1-1500-4B8A180764EF}"/>
              </a:ext>
            </a:extLst>
          </p:cNvPr>
          <p:cNvSpPr>
            <a:spLocks noGrp="1"/>
          </p:cNvSpPr>
          <p:nvPr>
            <p:ph type="sldNum" sz="quarter" idx="12"/>
          </p:nvPr>
        </p:nvSpPr>
        <p:spPr/>
        <p:txBody>
          <a:bodyPr/>
          <a:lstStyle/>
          <a:p>
            <a:fld id="{5B4F5413-E548-45A8-B9DD-11B71454D5CA}" type="slidenum">
              <a:rPr lang="en-US" smtClean="0"/>
              <a:pPr/>
              <a:t>17</a:t>
            </a:fld>
            <a:endParaRPr lang="en-US" dirty="0"/>
          </a:p>
        </p:txBody>
      </p:sp>
      <p:sp>
        <p:nvSpPr>
          <p:cNvPr id="5" name="Text Placeholder 4">
            <a:extLst>
              <a:ext uri="{FF2B5EF4-FFF2-40B4-BE49-F238E27FC236}">
                <a16:creationId xmlns:a16="http://schemas.microsoft.com/office/drawing/2014/main" id="{787FC49E-CEAC-9AFF-5820-0C4AE96398F3}"/>
              </a:ext>
            </a:extLst>
          </p:cNvPr>
          <p:cNvSpPr>
            <a:spLocks noGrp="1"/>
          </p:cNvSpPr>
          <p:nvPr>
            <p:ph type="body" sz="quarter" idx="13"/>
          </p:nvPr>
        </p:nvSpPr>
        <p:spPr/>
        <p:txBody>
          <a:bodyPr/>
          <a:lstStyle/>
          <a:p>
            <a:pPr marL="0" indent="0">
              <a:buNone/>
            </a:pPr>
            <a:r>
              <a:rPr lang="en-US" b="1" dirty="0"/>
              <a:t>Landmark implementation:</a:t>
            </a:r>
          </a:p>
          <a:p>
            <a:pPr marL="0" indent="0">
              <a:buNone/>
            </a:pPr>
            <a:r>
              <a:rPr lang="en-US" dirty="0"/>
              <a:t>This module uses </a:t>
            </a:r>
            <a:r>
              <a:rPr lang="en-US" dirty="0" err="1"/>
              <a:t>MediaPipe</a:t>
            </a:r>
            <a:r>
              <a:rPr lang="en-US" dirty="0"/>
              <a:t> to show landmarks of the hands in real-time using the webcam.</a:t>
            </a:r>
          </a:p>
          <a:p>
            <a:endParaRPr lang="en-IN" dirty="0"/>
          </a:p>
        </p:txBody>
      </p:sp>
      <p:pic>
        <p:nvPicPr>
          <p:cNvPr id="9218" name="Picture 2">
            <a:extLst>
              <a:ext uri="{FF2B5EF4-FFF2-40B4-BE49-F238E27FC236}">
                <a16:creationId xmlns:a16="http://schemas.microsoft.com/office/drawing/2014/main" id="{460D94D2-0DEA-72CC-5ECC-3B3120F99ACE}"/>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4800" t="5780" r="4808" b="5768"/>
          <a:stretch/>
        </p:blipFill>
        <p:spPr bwMode="auto">
          <a:xfrm>
            <a:off x="844893" y="1016732"/>
            <a:ext cx="6387414" cy="4824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3226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9F8961-64A5-B708-3E55-B8316FD986E0}"/>
              </a:ext>
            </a:extLst>
          </p:cNvPr>
          <p:cNvSpPr>
            <a:spLocks noGrp="1"/>
          </p:cNvSpPr>
          <p:nvPr>
            <p:ph type="dt" sz="half" idx="10"/>
          </p:nvPr>
        </p:nvSpPr>
        <p:spPr/>
        <p:txBody>
          <a:bodyPr/>
          <a:lstStyle/>
          <a:p>
            <a:r>
              <a:rPr lang="en-US"/>
              <a:t>VIII Semester, Department of ISE, RNSIT</a:t>
            </a:r>
            <a:endParaRPr lang="en-US" dirty="0"/>
          </a:p>
        </p:txBody>
      </p:sp>
      <p:sp>
        <p:nvSpPr>
          <p:cNvPr id="3" name="Footer Placeholder 2">
            <a:extLst>
              <a:ext uri="{FF2B5EF4-FFF2-40B4-BE49-F238E27FC236}">
                <a16:creationId xmlns:a16="http://schemas.microsoft.com/office/drawing/2014/main" id="{17F98C27-906C-819C-CFD6-0B85C98C658B}"/>
              </a:ext>
            </a:extLst>
          </p:cNvPr>
          <p:cNvSpPr>
            <a:spLocks noGrp="1"/>
          </p:cNvSpPr>
          <p:nvPr>
            <p:ph type="ftr" sz="quarter" idx="11"/>
          </p:nvPr>
        </p:nvSpPr>
        <p:spPr/>
        <p:txBody>
          <a:bodyPr/>
          <a:lstStyle/>
          <a:p>
            <a:r>
              <a:rPr lang="en-US"/>
              <a:t>2022 - 2023</a:t>
            </a:r>
            <a:endParaRPr lang="en-US" dirty="0"/>
          </a:p>
        </p:txBody>
      </p:sp>
      <p:sp>
        <p:nvSpPr>
          <p:cNvPr id="4" name="Slide Number Placeholder 3">
            <a:extLst>
              <a:ext uri="{FF2B5EF4-FFF2-40B4-BE49-F238E27FC236}">
                <a16:creationId xmlns:a16="http://schemas.microsoft.com/office/drawing/2014/main" id="{1ACC6FCF-C8FC-5C19-6AED-DB6C6FDA5973}"/>
              </a:ext>
            </a:extLst>
          </p:cNvPr>
          <p:cNvSpPr>
            <a:spLocks noGrp="1"/>
          </p:cNvSpPr>
          <p:nvPr>
            <p:ph type="sldNum" sz="quarter" idx="12"/>
          </p:nvPr>
        </p:nvSpPr>
        <p:spPr/>
        <p:txBody>
          <a:bodyPr/>
          <a:lstStyle/>
          <a:p>
            <a:fld id="{5B4F5413-E548-45A8-B9DD-11B71454D5CA}" type="slidenum">
              <a:rPr lang="en-US" smtClean="0"/>
              <a:pPr/>
              <a:t>18</a:t>
            </a:fld>
            <a:endParaRPr lang="en-US" dirty="0"/>
          </a:p>
        </p:txBody>
      </p:sp>
      <p:sp>
        <p:nvSpPr>
          <p:cNvPr id="5" name="Text Placeholder 4">
            <a:extLst>
              <a:ext uri="{FF2B5EF4-FFF2-40B4-BE49-F238E27FC236}">
                <a16:creationId xmlns:a16="http://schemas.microsoft.com/office/drawing/2014/main" id="{12C6B518-8867-A26E-265A-9380FE25F8D3}"/>
              </a:ext>
            </a:extLst>
          </p:cNvPr>
          <p:cNvSpPr>
            <a:spLocks noGrp="1"/>
          </p:cNvSpPr>
          <p:nvPr>
            <p:ph type="body" sz="quarter" idx="13"/>
          </p:nvPr>
        </p:nvSpPr>
        <p:spPr/>
        <p:txBody>
          <a:bodyPr/>
          <a:lstStyle/>
          <a:p>
            <a:pPr marL="0" indent="0">
              <a:buNone/>
            </a:pPr>
            <a:r>
              <a:rPr lang="en-US" b="1" dirty="0"/>
              <a:t>Database creation using SQLite:</a:t>
            </a:r>
          </a:p>
          <a:p>
            <a:pPr marL="0" indent="0">
              <a:buNone/>
            </a:pPr>
            <a:r>
              <a:rPr lang="en-US" dirty="0"/>
              <a:t>This code shows the creation of database and how users are added into it.</a:t>
            </a:r>
          </a:p>
          <a:p>
            <a:endParaRPr lang="en-IN" dirty="0"/>
          </a:p>
        </p:txBody>
      </p:sp>
      <p:pic>
        <p:nvPicPr>
          <p:cNvPr id="10242" name="Picture 2">
            <a:extLst>
              <a:ext uri="{FF2B5EF4-FFF2-40B4-BE49-F238E27FC236}">
                <a16:creationId xmlns:a16="http://schemas.microsoft.com/office/drawing/2014/main" id="{32C8149D-B33A-03DD-59C2-F4B4F9A1103F}"/>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4651" t="7950" r="12361" b="7933"/>
          <a:stretch/>
        </p:blipFill>
        <p:spPr bwMode="auto">
          <a:xfrm>
            <a:off x="546298" y="1269045"/>
            <a:ext cx="6984603" cy="3816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5834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0C5D98-D5E5-EEF3-F3BC-7546685387DB}"/>
              </a:ext>
            </a:extLst>
          </p:cNvPr>
          <p:cNvSpPr>
            <a:spLocks noGrp="1"/>
          </p:cNvSpPr>
          <p:nvPr>
            <p:ph type="dt" sz="half" idx="10"/>
          </p:nvPr>
        </p:nvSpPr>
        <p:spPr/>
        <p:txBody>
          <a:bodyPr/>
          <a:lstStyle/>
          <a:p>
            <a:r>
              <a:rPr lang="en-US"/>
              <a:t>VIII Semester, Department of ISE, RNSIT</a:t>
            </a:r>
            <a:endParaRPr lang="en-US" dirty="0"/>
          </a:p>
        </p:txBody>
      </p:sp>
      <p:sp>
        <p:nvSpPr>
          <p:cNvPr id="3" name="Footer Placeholder 2">
            <a:extLst>
              <a:ext uri="{FF2B5EF4-FFF2-40B4-BE49-F238E27FC236}">
                <a16:creationId xmlns:a16="http://schemas.microsoft.com/office/drawing/2014/main" id="{8BFE5B7A-B706-C39A-45BB-0DE249062512}"/>
              </a:ext>
            </a:extLst>
          </p:cNvPr>
          <p:cNvSpPr>
            <a:spLocks noGrp="1"/>
          </p:cNvSpPr>
          <p:nvPr>
            <p:ph type="ftr" sz="quarter" idx="11"/>
          </p:nvPr>
        </p:nvSpPr>
        <p:spPr/>
        <p:txBody>
          <a:bodyPr/>
          <a:lstStyle/>
          <a:p>
            <a:r>
              <a:rPr lang="en-US"/>
              <a:t>2022 - 2023</a:t>
            </a:r>
            <a:endParaRPr lang="en-US" dirty="0"/>
          </a:p>
        </p:txBody>
      </p:sp>
      <p:sp>
        <p:nvSpPr>
          <p:cNvPr id="4" name="Slide Number Placeholder 3">
            <a:extLst>
              <a:ext uri="{FF2B5EF4-FFF2-40B4-BE49-F238E27FC236}">
                <a16:creationId xmlns:a16="http://schemas.microsoft.com/office/drawing/2014/main" id="{5BEF6AAF-DD0F-7E6F-3576-BE05C88BE364}"/>
              </a:ext>
            </a:extLst>
          </p:cNvPr>
          <p:cNvSpPr>
            <a:spLocks noGrp="1"/>
          </p:cNvSpPr>
          <p:nvPr>
            <p:ph type="sldNum" sz="quarter" idx="12"/>
          </p:nvPr>
        </p:nvSpPr>
        <p:spPr/>
        <p:txBody>
          <a:bodyPr/>
          <a:lstStyle/>
          <a:p>
            <a:fld id="{5B4F5413-E548-45A8-B9DD-11B71454D5CA}" type="slidenum">
              <a:rPr lang="en-US" smtClean="0"/>
              <a:pPr/>
              <a:t>19</a:t>
            </a:fld>
            <a:endParaRPr lang="en-US" dirty="0"/>
          </a:p>
        </p:txBody>
      </p:sp>
      <p:sp>
        <p:nvSpPr>
          <p:cNvPr id="5" name="Text Placeholder 4">
            <a:extLst>
              <a:ext uri="{FF2B5EF4-FFF2-40B4-BE49-F238E27FC236}">
                <a16:creationId xmlns:a16="http://schemas.microsoft.com/office/drawing/2014/main" id="{40FBA312-AA9B-818F-D742-9842EEBAD9AE}"/>
              </a:ext>
            </a:extLst>
          </p:cNvPr>
          <p:cNvSpPr>
            <a:spLocks noGrp="1"/>
          </p:cNvSpPr>
          <p:nvPr>
            <p:ph type="body" sz="quarter" idx="13"/>
          </p:nvPr>
        </p:nvSpPr>
        <p:spPr/>
        <p:txBody>
          <a:bodyPr/>
          <a:lstStyle/>
          <a:p>
            <a:pPr marL="0" indent="0">
              <a:buNone/>
            </a:pPr>
            <a:r>
              <a:rPr lang="en-US" b="1" dirty="0"/>
              <a:t>Data Collection for One Hand:</a:t>
            </a:r>
          </a:p>
          <a:p>
            <a:pPr marL="0" indent="0">
              <a:buNone/>
            </a:pPr>
            <a:r>
              <a:rPr lang="en-IN" dirty="0"/>
              <a:t>Takes the landmarks of one hand and arranges into an array.</a:t>
            </a:r>
          </a:p>
        </p:txBody>
      </p:sp>
      <p:pic>
        <p:nvPicPr>
          <p:cNvPr id="11266" name="Picture 2">
            <a:extLst>
              <a:ext uri="{FF2B5EF4-FFF2-40B4-BE49-F238E27FC236}">
                <a16:creationId xmlns:a16="http://schemas.microsoft.com/office/drawing/2014/main" id="{CB05C235-2EE8-63A5-F9B9-0D104E46A8F6}"/>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4466" t="7950" r="4483" b="7933"/>
          <a:stretch/>
        </p:blipFill>
        <p:spPr bwMode="auto">
          <a:xfrm>
            <a:off x="582526" y="1268760"/>
            <a:ext cx="6912148" cy="3816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0667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03FD8B5-47F5-E1B4-6DC5-FED0060F01E3}"/>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18934F00-DED9-136F-06AD-DD3CC5E87B94}"/>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E1E85509-86A5-93E4-CC06-2B300AB970AD}"/>
              </a:ext>
            </a:extLst>
          </p:cNvPr>
          <p:cNvSpPr>
            <a:spLocks noGrp="1"/>
          </p:cNvSpPr>
          <p:nvPr>
            <p:ph type="sldNum" sz="quarter" idx="12"/>
          </p:nvPr>
        </p:nvSpPr>
        <p:spPr/>
        <p:txBody>
          <a:bodyPr/>
          <a:lstStyle/>
          <a:p>
            <a:fld id="{5B4F5413-E548-45A8-B9DD-11B71454D5CA}" type="slidenum">
              <a:rPr lang="en-US" smtClean="0"/>
              <a:pPr/>
              <a:t>2</a:t>
            </a:fld>
            <a:endParaRPr lang="en-US" dirty="0"/>
          </a:p>
        </p:txBody>
      </p:sp>
      <p:sp>
        <p:nvSpPr>
          <p:cNvPr id="7" name="Oval 6">
            <a:extLst>
              <a:ext uri="{FF2B5EF4-FFF2-40B4-BE49-F238E27FC236}">
                <a16:creationId xmlns:a16="http://schemas.microsoft.com/office/drawing/2014/main" id="{4265555C-1E11-208E-A4C0-90AD3289A45F}"/>
              </a:ext>
            </a:extLst>
          </p:cNvPr>
          <p:cNvSpPr/>
          <p:nvPr/>
        </p:nvSpPr>
        <p:spPr>
          <a:xfrm>
            <a:off x="-736601" y="1268147"/>
            <a:ext cx="3683001" cy="3683001"/>
          </a:xfrm>
          <a:prstGeom prst="ellipse">
            <a:avLst/>
          </a:prstGeom>
          <a:solidFill>
            <a:srgbClr val="DBE2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itle 1">
            <a:extLst>
              <a:ext uri="{FF2B5EF4-FFF2-40B4-BE49-F238E27FC236}">
                <a16:creationId xmlns:a16="http://schemas.microsoft.com/office/drawing/2014/main" id="{82BF7A86-8AE5-DA60-E559-D38F3DDB7C2A}"/>
              </a:ext>
            </a:extLst>
          </p:cNvPr>
          <p:cNvSpPr>
            <a:spLocks noGrp="1"/>
          </p:cNvSpPr>
          <p:nvPr>
            <p:ph type="title"/>
          </p:nvPr>
        </p:nvSpPr>
        <p:spPr>
          <a:xfrm>
            <a:off x="1011768" y="2535765"/>
            <a:ext cx="2779976" cy="893233"/>
          </a:xfrm>
        </p:spPr>
        <p:txBody>
          <a:bodyPr>
            <a:normAutofit fontScale="90000"/>
          </a:bodyPr>
          <a:lstStyle/>
          <a:p>
            <a:r>
              <a:rPr lang="en-US" sz="6000" dirty="0">
                <a:solidFill>
                  <a:srgbClr val="393E46"/>
                </a:solidFill>
                <a:latin typeface="Domine" panose="02040503040403060204" pitchFamily="18" charset="0"/>
              </a:rPr>
              <a:t>Agenda</a:t>
            </a:r>
            <a:endParaRPr lang="en-IN" dirty="0">
              <a:solidFill>
                <a:srgbClr val="393E46"/>
              </a:solidFill>
              <a:latin typeface="Domine" panose="02040503040403060204" pitchFamily="18" charset="0"/>
            </a:endParaRPr>
          </a:p>
        </p:txBody>
      </p:sp>
      <p:sp>
        <p:nvSpPr>
          <p:cNvPr id="9" name="Content Placeholder 2">
            <a:extLst>
              <a:ext uri="{FF2B5EF4-FFF2-40B4-BE49-F238E27FC236}">
                <a16:creationId xmlns:a16="http://schemas.microsoft.com/office/drawing/2014/main" id="{E3D4161A-6113-1C06-EA9B-1D8790A95692}"/>
              </a:ext>
            </a:extLst>
          </p:cNvPr>
          <p:cNvSpPr>
            <a:spLocks noGrp="1"/>
          </p:cNvSpPr>
          <p:nvPr>
            <p:ph idx="1"/>
          </p:nvPr>
        </p:nvSpPr>
        <p:spPr>
          <a:xfrm>
            <a:off x="6870699" y="1381254"/>
            <a:ext cx="4309533" cy="3919954"/>
          </a:xfrm>
        </p:spPr>
        <p:txBody>
          <a:bodyPr>
            <a:normAutofit fontScale="62500" lnSpcReduction="20000"/>
          </a:bodyPr>
          <a:lstStyle/>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Abstract </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Introduction</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Literature Review</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Analysis</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System Design</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Implementation</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Testing</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Discussion of Results</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National Conference Paper</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Conclusion and Future Enhancements</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References</a:t>
            </a:r>
          </a:p>
          <a:p>
            <a:pPr marL="355600" indent="-355600" fontAlgn="auto">
              <a:spcAft>
                <a:spcPts val="0"/>
              </a:spcAft>
              <a:buFont typeface="Wingdings" pitchFamily="2" charset="2"/>
              <a:buChar char="q"/>
              <a:defRPr/>
            </a:pPr>
            <a:r>
              <a:rPr lang="en-US" dirty="0">
                <a:solidFill>
                  <a:srgbClr val="393E46"/>
                </a:solidFill>
                <a:latin typeface="Urbanist" panose="020B0A04040200000203" pitchFamily="34" charset="0"/>
                <a:ea typeface="Urbanist" panose="020B0A04040200000203" pitchFamily="34" charset="0"/>
                <a:cs typeface="Urbanist" panose="020B0A04040200000203" pitchFamily="34" charset="0"/>
              </a:rPr>
              <a:t>Q &amp; A</a:t>
            </a:r>
          </a:p>
        </p:txBody>
      </p:sp>
    </p:spTree>
    <p:extLst>
      <p:ext uri="{BB962C8B-B14F-4D97-AF65-F5344CB8AC3E}">
        <p14:creationId xmlns:p14="http://schemas.microsoft.com/office/powerpoint/2010/main" val="4396661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738B72-1E68-0D27-82F6-ABBE46A42D17}"/>
              </a:ext>
            </a:extLst>
          </p:cNvPr>
          <p:cNvSpPr>
            <a:spLocks noGrp="1"/>
          </p:cNvSpPr>
          <p:nvPr>
            <p:ph type="dt" sz="half" idx="10"/>
          </p:nvPr>
        </p:nvSpPr>
        <p:spPr/>
        <p:txBody>
          <a:bodyPr/>
          <a:lstStyle/>
          <a:p>
            <a:r>
              <a:rPr lang="en-US"/>
              <a:t>VIII Semester, Department of ISE, RNSIT</a:t>
            </a:r>
            <a:endParaRPr lang="en-US" dirty="0"/>
          </a:p>
        </p:txBody>
      </p:sp>
      <p:sp>
        <p:nvSpPr>
          <p:cNvPr id="3" name="Footer Placeholder 2">
            <a:extLst>
              <a:ext uri="{FF2B5EF4-FFF2-40B4-BE49-F238E27FC236}">
                <a16:creationId xmlns:a16="http://schemas.microsoft.com/office/drawing/2014/main" id="{52ED09EE-8390-AC22-8031-991F047EC705}"/>
              </a:ext>
            </a:extLst>
          </p:cNvPr>
          <p:cNvSpPr>
            <a:spLocks noGrp="1"/>
          </p:cNvSpPr>
          <p:nvPr>
            <p:ph type="ftr" sz="quarter" idx="11"/>
          </p:nvPr>
        </p:nvSpPr>
        <p:spPr/>
        <p:txBody>
          <a:bodyPr/>
          <a:lstStyle/>
          <a:p>
            <a:r>
              <a:rPr lang="en-US"/>
              <a:t>2022 - 2023</a:t>
            </a:r>
            <a:endParaRPr lang="en-US" dirty="0"/>
          </a:p>
        </p:txBody>
      </p:sp>
      <p:sp>
        <p:nvSpPr>
          <p:cNvPr id="4" name="Slide Number Placeholder 3">
            <a:extLst>
              <a:ext uri="{FF2B5EF4-FFF2-40B4-BE49-F238E27FC236}">
                <a16:creationId xmlns:a16="http://schemas.microsoft.com/office/drawing/2014/main" id="{A9699D5C-EDB9-6E3E-8C7B-B9A584AA5EE5}"/>
              </a:ext>
            </a:extLst>
          </p:cNvPr>
          <p:cNvSpPr>
            <a:spLocks noGrp="1"/>
          </p:cNvSpPr>
          <p:nvPr>
            <p:ph type="sldNum" sz="quarter" idx="12"/>
          </p:nvPr>
        </p:nvSpPr>
        <p:spPr/>
        <p:txBody>
          <a:bodyPr/>
          <a:lstStyle/>
          <a:p>
            <a:fld id="{5B4F5413-E548-45A8-B9DD-11B71454D5CA}" type="slidenum">
              <a:rPr lang="en-US" smtClean="0"/>
              <a:pPr/>
              <a:t>20</a:t>
            </a:fld>
            <a:endParaRPr lang="en-US" dirty="0"/>
          </a:p>
        </p:txBody>
      </p:sp>
      <p:sp>
        <p:nvSpPr>
          <p:cNvPr id="5" name="Text Placeholder 4">
            <a:extLst>
              <a:ext uri="{FF2B5EF4-FFF2-40B4-BE49-F238E27FC236}">
                <a16:creationId xmlns:a16="http://schemas.microsoft.com/office/drawing/2014/main" id="{CE37E058-ACEC-017C-9ED6-EACD2BBD4FE5}"/>
              </a:ext>
            </a:extLst>
          </p:cNvPr>
          <p:cNvSpPr>
            <a:spLocks noGrp="1"/>
          </p:cNvSpPr>
          <p:nvPr>
            <p:ph type="body" sz="quarter" idx="13"/>
          </p:nvPr>
        </p:nvSpPr>
        <p:spPr/>
        <p:txBody>
          <a:bodyPr/>
          <a:lstStyle/>
          <a:p>
            <a:pPr marL="0" indent="0">
              <a:buNone/>
            </a:pPr>
            <a:r>
              <a:rPr lang="en-US" b="1" dirty="0"/>
              <a:t>CSV file creation:</a:t>
            </a:r>
          </a:p>
          <a:p>
            <a:pPr marL="0" indent="0">
              <a:buNone/>
            </a:pPr>
            <a:r>
              <a:rPr lang="en-US" dirty="0"/>
              <a:t>CSV file is created using the array of Landmark points.</a:t>
            </a:r>
          </a:p>
          <a:p>
            <a:pPr marL="0" indent="0">
              <a:buNone/>
            </a:pPr>
            <a:endParaRPr lang="en-IN" dirty="0"/>
          </a:p>
        </p:txBody>
      </p:sp>
      <p:pic>
        <p:nvPicPr>
          <p:cNvPr id="12290" name="Picture 2">
            <a:extLst>
              <a:ext uri="{FF2B5EF4-FFF2-40B4-BE49-F238E27FC236}">
                <a16:creationId xmlns:a16="http://schemas.microsoft.com/office/drawing/2014/main" id="{4167AD16-DA0D-4021-7D39-9D2FF336A3FD}"/>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4800" t="6674" r="4808" b="6674"/>
          <a:stretch/>
        </p:blipFill>
        <p:spPr bwMode="auto">
          <a:xfrm>
            <a:off x="767408" y="908050"/>
            <a:ext cx="6768752" cy="453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65455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5A6DEB-9965-03A8-5F5A-504672E5AB4B}"/>
              </a:ext>
            </a:extLst>
          </p:cNvPr>
          <p:cNvSpPr>
            <a:spLocks noGrp="1"/>
          </p:cNvSpPr>
          <p:nvPr>
            <p:ph type="dt" sz="half" idx="10"/>
          </p:nvPr>
        </p:nvSpPr>
        <p:spPr/>
        <p:txBody>
          <a:bodyPr/>
          <a:lstStyle/>
          <a:p>
            <a:r>
              <a:rPr lang="en-US"/>
              <a:t>VIII Semester, Department of ISE, RNSIT</a:t>
            </a:r>
            <a:endParaRPr lang="en-US" dirty="0"/>
          </a:p>
        </p:txBody>
      </p:sp>
      <p:sp>
        <p:nvSpPr>
          <p:cNvPr id="3" name="Footer Placeholder 2">
            <a:extLst>
              <a:ext uri="{FF2B5EF4-FFF2-40B4-BE49-F238E27FC236}">
                <a16:creationId xmlns:a16="http://schemas.microsoft.com/office/drawing/2014/main" id="{8C8A90E4-2C86-3E6E-F508-0DAC2A323FDF}"/>
              </a:ext>
            </a:extLst>
          </p:cNvPr>
          <p:cNvSpPr>
            <a:spLocks noGrp="1"/>
          </p:cNvSpPr>
          <p:nvPr>
            <p:ph type="ftr" sz="quarter" idx="11"/>
          </p:nvPr>
        </p:nvSpPr>
        <p:spPr/>
        <p:txBody>
          <a:bodyPr/>
          <a:lstStyle/>
          <a:p>
            <a:r>
              <a:rPr lang="en-US"/>
              <a:t>2022 - 2023</a:t>
            </a:r>
            <a:endParaRPr lang="en-US" dirty="0"/>
          </a:p>
        </p:txBody>
      </p:sp>
      <p:sp>
        <p:nvSpPr>
          <p:cNvPr id="4" name="Slide Number Placeholder 3">
            <a:extLst>
              <a:ext uri="{FF2B5EF4-FFF2-40B4-BE49-F238E27FC236}">
                <a16:creationId xmlns:a16="http://schemas.microsoft.com/office/drawing/2014/main" id="{885E9BD3-2E78-F6AE-57DD-652EF1F6FFC8}"/>
              </a:ext>
            </a:extLst>
          </p:cNvPr>
          <p:cNvSpPr>
            <a:spLocks noGrp="1"/>
          </p:cNvSpPr>
          <p:nvPr>
            <p:ph type="sldNum" sz="quarter" idx="12"/>
          </p:nvPr>
        </p:nvSpPr>
        <p:spPr/>
        <p:txBody>
          <a:bodyPr/>
          <a:lstStyle/>
          <a:p>
            <a:fld id="{5B4F5413-E548-45A8-B9DD-11B71454D5CA}" type="slidenum">
              <a:rPr lang="en-US" smtClean="0"/>
              <a:pPr/>
              <a:t>21</a:t>
            </a:fld>
            <a:endParaRPr lang="en-US" dirty="0"/>
          </a:p>
        </p:txBody>
      </p:sp>
      <p:sp>
        <p:nvSpPr>
          <p:cNvPr id="5" name="Text Placeholder 4">
            <a:extLst>
              <a:ext uri="{FF2B5EF4-FFF2-40B4-BE49-F238E27FC236}">
                <a16:creationId xmlns:a16="http://schemas.microsoft.com/office/drawing/2014/main" id="{1B055E69-1DE0-7CE2-BF49-689512F9BC09}"/>
              </a:ext>
            </a:extLst>
          </p:cNvPr>
          <p:cNvSpPr>
            <a:spLocks noGrp="1"/>
          </p:cNvSpPr>
          <p:nvPr>
            <p:ph type="body" sz="quarter" idx="13"/>
          </p:nvPr>
        </p:nvSpPr>
        <p:spPr/>
        <p:txBody>
          <a:bodyPr/>
          <a:lstStyle/>
          <a:p>
            <a:pPr marL="0" indent="0">
              <a:buNone/>
            </a:pPr>
            <a:r>
              <a:rPr lang="en-US" b="1" dirty="0"/>
              <a:t>Data Collection for both Hands:</a:t>
            </a:r>
          </a:p>
          <a:p>
            <a:pPr marL="0" indent="0">
              <a:buNone/>
            </a:pPr>
            <a:r>
              <a:rPr lang="en-IN" dirty="0"/>
              <a:t>Takes the landmarks of both hands and arranges into an array.</a:t>
            </a:r>
          </a:p>
          <a:p>
            <a:pPr marL="0" indent="0">
              <a:buNone/>
            </a:pPr>
            <a:endParaRPr lang="en-IN" dirty="0"/>
          </a:p>
        </p:txBody>
      </p:sp>
      <p:pic>
        <p:nvPicPr>
          <p:cNvPr id="13314" name="Picture 2">
            <a:extLst>
              <a:ext uri="{FF2B5EF4-FFF2-40B4-BE49-F238E27FC236}">
                <a16:creationId xmlns:a16="http://schemas.microsoft.com/office/drawing/2014/main" id="{CD02CA61-A848-5E49-47FB-584452764F1B}"/>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4800" t="4486" r="13462" b="4439"/>
          <a:stretch/>
        </p:blipFill>
        <p:spPr bwMode="auto">
          <a:xfrm>
            <a:off x="1346436" y="633177"/>
            <a:ext cx="5384328" cy="5591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19623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65E26C3-1446-C4FA-0352-61D974916F53}"/>
              </a:ext>
            </a:extLst>
          </p:cNvPr>
          <p:cNvSpPr>
            <a:spLocks noGrp="1"/>
          </p:cNvSpPr>
          <p:nvPr>
            <p:ph type="dt" sz="half" idx="10"/>
          </p:nvPr>
        </p:nvSpPr>
        <p:spPr/>
        <p:txBody>
          <a:bodyPr/>
          <a:lstStyle/>
          <a:p>
            <a:r>
              <a:rPr lang="en-US"/>
              <a:t>VIII Semester, Department of ISE, RNSIT</a:t>
            </a:r>
            <a:endParaRPr lang="en-US" dirty="0"/>
          </a:p>
        </p:txBody>
      </p:sp>
      <p:sp>
        <p:nvSpPr>
          <p:cNvPr id="3" name="Footer Placeholder 2">
            <a:extLst>
              <a:ext uri="{FF2B5EF4-FFF2-40B4-BE49-F238E27FC236}">
                <a16:creationId xmlns:a16="http://schemas.microsoft.com/office/drawing/2014/main" id="{3F23F7A5-2D35-CECC-A5E5-705A9C3CED70}"/>
              </a:ext>
            </a:extLst>
          </p:cNvPr>
          <p:cNvSpPr>
            <a:spLocks noGrp="1"/>
          </p:cNvSpPr>
          <p:nvPr>
            <p:ph type="ftr" sz="quarter" idx="11"/>
          </p:nvPr>
        </p:nvSpPr>
        <p:spPr/>
        <p:txBody>
          <a:bodyPr/>
          <a:lstStyle/>
          <a:p>
            <a:r>
              <a:rPr lang="en-US"/>
              <a:t>2022 - 2023</a:t>
            </a:r>
            <a:endParaRPr lang="en-US" dirty="0"/>
          </a:p>
        </p:txBody>
      </p:sp>
      <p:sp>
        <p:nvSpPr>
          <p:cNvPr id="4" name="Slide Number Placeholder 3">
            <a:extLst>
              <a:ext uri="{FF2B5EF4-FFF2-40B4-BE49-F238E27FC236}">
                <a16:creationId xmlns:a16="http://schemas.microsoft.com/office/drawing/2014/main" id="{C9E98F61-9283-F9E9-40A4-721F253B26EF}"/>
              </a:ext>
            </a:extLst>
          </p:cNvPr>
          <p:cNvSpPr>
            <a:spLocks noGrp="1"/>
          </p:cNvSpPr>
          <p:nvPr>
            <p:ph type="sldNum" sz="quarter" idx="12"/>
          </p:nvPr>
        </p:nvSpPr>
        <p:spPr/>
        <p:txBody>
          <a:bodyPr/>
          <a:lstStyle/>
          <a:p>
            <a:fld id="{5B4F5413-E548-45A8-B9DD-11B71454D5CA}" type="slidenum">
              <a:rPr lang="en-US" smtClean="0"/>
              <a:pPr/>
              <a:t>22</a:t>
            </a:fld>
            <a:endParaRPr lang="en-US" dirty="0"/>
          </a:p>
        </p:txBody>
      </p:sp>
      <p:sp>
        <p:nvSpPr>
          <p:cNvPr id="5" name="Text Placeholder 4">
            <a:extLst>
              <a:ext uri="{FF2B5EF4-FFF2-40B4-BE49-F238E27FC236}">
                <a16:creationId xmlns:a16="http://schemas.microsoft.com/office/drawing/2014/main" id="{2428CB43-0350-3348-D2F1-02A124652F1E}"/>
              </a:ext>
            </a:extLst>
          </p:cNvPr>
          <p:cNvSpPr>
            <a:spLocks noGrp="1"/>
          </p:cNvSpPr>
          <p:nvPr>
            <p:ph type="body" sz="quarter" idx="13"/>
          </p:nvPr>
        </p:nvSpPr>
        <p:spPr/>
        <p:txBody>
          <a:bodyPr/>
          <a:lstStyle/>
          <a:p>
            <a:pPr marL="0" indent="0" algn="just">
              <a:buNone/>
            </a:pPr>
            <a:r>
              <a:rPr lang="en-IN" b="1" dirty="0"/>
              <a:t>Hand recognition:</a:t>
            </a:r>
          </a:p>
          <a:p>
            <a:pPr marL="0" indent="0" algn="just">
              <a:buNone/>
            </a:pPr>
            <a:r>
              <a:rPr lang="en-IN" dirty="0"/>
              <a:t>CSV values are compared and prediction is made using SVM classifier.</a:t>
            </a:r>
          </a:p>
        </p:txBody>
      </p:sp>
      <p:pic>
        <p:nvPicPr>
          <p:cNvPr id="4100" name="Picture 4">
            <a:extLst>
              <a:ext uri="{FF2B5EF4-FFF2-40B4-BE49-F238E27FC236}">
                <a16:creationId xmlns:a16="http://schemas.microsoft.com/office/drawing/2014/main" id="{C3BE6FF7-A4CE-13CB-9007-CC5DA3FF6E0B}"/>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4801" t="4603" r="19232" b="4848"/>
          <a:stretch/>
        </p:blipFill>
        <p:spPr bwMode="auto">
          <a:xfrm>
            <a:off x="1712879" y="526827"/>
            <a:ext cx="4651441" cy="5812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51781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CF10C9-3BEF-E22E-7B47-F30C6A65E35A}"/>
              </a:ext>
            </a:extLst>
          </p:cNvPr>
          <p:cNvSpPr>
            <a:spLocks noGrp="1"/>
          </p:cNvSpPr>
          <p:nvPr>
            <p:ph type="dt" sz="half" idx="10"/>
          </p:nvPr>
        </p:nvSpPr>
        <p:spPr/>
        <p:txBody>
          <a:bodyPr/>
          <a:lstStyle/>
          <a:p>
            <a:r>
              <a:rPr lang="en-US"/>
              <a:t>VIII Semester, Department of ISE, RNSIT</a:t>
            </a:r>
            <a:endParaRPr lang="en-US" dirty="0"/>
          </a:p>
        </p:txBody>
      </p:sp>
      <p:sp>
        <p:nvSpPr>
          <p:cNvPr id="3" name="Footer Placeholder 2">
            <a:extLst>
              <a:ext uri="{FF2B5EF4-FFF2-40B4-BE49-F238E27FC236}">
                <a16:creationId xmlns:a16="http://schemas.microsoft.com/office/drawing/2014/main" id="{FD725BE9-E14B-DA87-FB9A-20A13C94D47C}"/>
              </a:ext>
            </a:extLst>
          </p:cNvPr>
          <p:cNvSpPr>
            <a:spLocks noGrp="1"/>
          </p:cNvSpPr>
          <p:nvPr>
            <p:ph type="ftr" sz="quarter" idx="11"/>
          </p:nvPr>
        </p:nvSpPr>
        <p:spPr/>
        <p:txBody>
          <a:bodyPr/>
          <a:lstStyle/>
          <a:p>
            <a:r>
              <a:rPr lang="en-US"/>
              <a:t>2022 - 2023</a:t>
            </a:r>
            <a:endParaRPr lang="en-US" dirty="0"/>
          </a:p>
        </p:txBody>
      </p:sp>
      <p:sp>
        <p:nvSpPr>
          <p:cNvPr id="4" name="Slide Number Placeholder 3">
            <a:extLst>
              <a:ext uri="{FF2B5EF4-FFF2-40B4-BE49-F238E27FC236}">
                <a16:creationId xmlns:a16="http://schemas.microsoft.com/office/drawing/2014/main" id="{F4ADC6D5-987D-14F6-7719-3BC45086D3BF}"/>
              </a:ext>
            </a:extLst>
          </p:cNvPr>
          <p:cNvSpPr>
            <a:spLocks noGrp="1"/>
          </p:cNvSpPr>
          <p:nvPr>
            <p:ph type="sldNum" sz="quarter" idx="12"/>
          </p:nvPr>
        </p:nvSpPr>
        <p:spPr/>
        <p:txBody>
          <a:bodyPr/>
          <a:lstStyle/>
          <a:p>
            <a:fld id="{5B4F5413-E548-45A8-B9DD-11B71454D5CA}" type="slidenum">
              <a:rPr lang="en-US" smtClean="0"/>
              <a:pPr/>
              <a:t>23</a:t>
            </a:fld>
            <a:endParaRPr lang="en-US" dirty="0"/>
          </a:p>
        </p:txBody>
      </p:sp>
      <p:sp>
        <p:nvSpPr>
          <p:cNvPr id="5" name="Text Placeholder 4">
            <a:extLst>
              <a:ext uri="{FF2B5EF4-FFF2-40B4-BE49-F238E27FC236}">
                <a16:creationId xmlns:a16="http://schemas.microsoft.com/office/drawing/2014/main" id="{87DB6F2C-2B22-C3D5-FDAB-8171C38EE1ED}"/>
              </a:ext>
            </a:extLst>
          </p:cNvPr>
          <p:cNvSpPr>
            <a:spLocks noGrp="1"/>
          </p:cNvSpPr>
          <p:nvPr>
            <p:ph type="body" sz="quarter" idx="13"/>
          </p:nvPr>
        </p:nvSpPr>
        <p:spPr/>
        <p:txBody>
          <a:bodyPr/>
          <a:lstStyle/>
          <a:p>
            <a:pPr marL="0" indent="0" algn="just">
              <a:buNone/>
            </a:pPr>
            <a:r>
              <a:rPr lang="en-US" b="1" dirty="0"/>
              <a:t>Voice to ISL:</a:t>
            </a:r>
          </a:p>
          <a:p>
            <a:pPr marL="0" indent="0" algn="just">
              <a:buNone/>
            </a:pPr>
            <a:r>
              <a:rPr lang="en-IN" dirty="0"/>
              <a:t>Voice is converted to text using Google Recognizer.</a:t>
            </a:r>
          </a:p>
        </p:txBody>
      </p:sp>
      <p:pic>
        <p:nvPicPr>
          <p:cNvPr id="8194" name="Picture 2">
            <a:extLst>
              <a:ext uri="{FF2B5EF4-FFF2-40B4-BE49-F238E27FC236}">
                <a16:creationId xmlns:a16="http://schemas.microsoft.com/office/drawing/2014/main" id="{1F00BA81-FBDC-18B7-C85C-93D42FE07B73}"/>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4800" t="5008" r="4808" b="4703"/>
          <a:stretch/>
        </p:blipFill>
        <p:spPr bwMode="auto">
          <a:xfrm>
            <a:off x="962756" y="656692"/>
            <a:ext cx="6151688" cy="55446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19966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D7C3B-1F1C-8F39-6347-520778C5ED10}"/>
              </a:ext>
            </a:extLst>
          </p:cNvPr>
          <p:cNvSpPr>
            <a:spLocks noGrp="1"/>
          </p:cNvSpPr>
          <p:nvPr>
            <p:ph type="title"/>
          </p:nvPr>
        </p:nvSpPr>
        <p:spPr/>
        <p:txBody>
          <a:bodyPr>
            <a:normAutofit fontScale="90000"/>
          </a:bodyPr>
          <a:lstStyle/>
          <a:p>
            <a:r>
              <a:rPr lang="en-US" dirty="0"/>
              <a:t>Testing</a:t>
            </a:r>
            <a:endParaRPr lang="en-IN" dirty="0"/>
          </a:p>
        </p:txBody>
      </p:sp>
      <p:sp>
        <p:nvSpPr>
          <p:cNvPr id="3" name="Content Placeholder 2">
            <a:extLst>
              <a:ext uri="{FF2B5EF4-FFF2-40B4-BE49-F238E27FC236}">
                <a16:creationId xmlns:a16="http://schemas.microsoft.com/office/drawing/2014/main" id="{2ECE7D15-7BD9-2908-13A2-A66973A1E5FC}"/>
              </a:ext>
            </a:extLst>
          </p:cNvPr>
          <p:cNvSpPr>
            <a:spLocks noGrp="1"/>
          </p:cNvSpPr>
          <p:nvPr>
            <p:ph idx="1"/>
          </p:nvPr>
        </p:nvSpPr>
        <p:spPr/>
        <p:txBody>
          <a:bodyPr/>
          <a:lstStyle/>
          <a:p>
            <a:r>
              <a:rPr lang="en-US" b="1" dirty="0"/>
              <a:t>Unit testing</a:t>
            </a:r>
          </a:p>
          <a:p>
            <a:pPr marL="457200" lvl="1" indent="0">
              <a:buNone/>
            </a:pPr>
            <a:r>
              <a:rPr lang="en-US" dirty="0"/>
              <a:t>Unit Testing is defined as a type of software testing where individual components of a software are tested.</a:t>
            </a:r>
          </a:p>
          <a:p>
            <a:endParaRPr lang="en-IN" b="1" dirty="0"/>
          </a:p>
        </p:txBody>
      </p:sp>
      <p:sp>
        <p:nvSpPr>
          <p:cNvPr id="4" name="Date Placeholder 3">
            <a:extLst>
              <a:ext uri="{FF2B5EF4-FFF2-40B4-BE49-F238E27FC236}">
                <a16:creationId xmlns:a16="http://schemas.microsoft.com/office/drawing/2014/main" id="{A746BC1E-AEDF-258B-EA6B-2F0A28A3683F}"/>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0E0E63E5-F544-97C5-5DFB-809B502EE873}"/>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E48E9132-D708-1337-E500-E259231E880B}"/>
              </a:ext>
            </a:extLst>
          </p:cNvPr>
          <p:cNvSpPr>
            <a:spLocks noGrp="1"/>
          </p:cNvSpPr>
          <p:nvPr>
            <p:ph type="sldNum" sz="quarter" idx="12"/>
          </p:nvPr>
        </p:nvSpPr>
        <p:spPr/>
        <p:txBody>
          <a:bodyPr/>
          <a:lstStyle/>
          <a:p>
            <a:fld id="{5B4F5413-E548-45A8-B9DD-11B71454D5CA}" type="slidenum">
              <a:rPr lang="en-US" smtClean="0"/>
              <a:pPr/>
              <a:t>24</a:t>
            </a:fld>
            <a:endParaRPr lang="en-US" dirty="0"/>
          </a:p>
        </p:txBody>
      </p:sp>
      <p:graphicFrame>
        <p:nvGraphicFramePr>
          <p:cNvPr id="7" name="Table 7">
            <a:extLst>
              <a:ext uri="{FF2B5EF4-FFF2-40B4-BE49-F238E27FC236}">
                <a16:creationId xmlns:a16="http://schemas.microsoft.com/office/drawing/2014/main" id="{A740DE5A-C028-DBF6-CE5F-441B67227613}"/>
              </a:ext>
            </a:extLst>
          </p:cNvPr>
          <p:cNvGraphicFramePr>
            <a:graphicFrameLocks noGrp="1"/>
          </p:cNvGraphicFramePr>
          <p:nvPr>
            <p:extLst>
              <p:ext uri="{D42A27DB-BD31-4B8C-83A1-F6EECF244321}">
                <p14:modId xmlns:p14="http://schemas.microsoft.com/office/powerpoint/2010/main" val="3666328876"/>
              </p:ext>
            </p:extLst>
          </p:nvPr>
        </p:nvGraphicFramePr>
        <p:xfrm>
          <a:off x="1199456" y="2356970"/>
          <a:ext cx="9793088" cy="3657600"/>
        </p:xfrm>
        <a:graphic>
          <a:graphicData uri="http://schemas.openxmlformats.org/drawingml/2006/table">
            <a:tbl>
              <a:tblPr firstRow="1" bandRow="1">
                <a:tableStyleId>{073A0DAA-6AF3-43AB-8588-CEC1D06C72B9}</a:tableStyleId>
              </a:tblPr>
              <a:tblGrid>
                <a:gridCol w="1008112">
                  <a:extLst>
                    <a:ext uri="{9D8B030D-6E8A-4147-A177-3AD203B41FA5}">
                      <a16:colId xmlns:a16="http://schemas.microsoft.com/office/drawing/2014/main" val="1078450675"/>
                    </a:ext>
                  </a:extLst>
                </a:gridCol>
                <a:gridCol w="1944216">
                  <a:extLst>
                    <a:ext uri="{9D8B030D-6E8A-4147-A177-3AD203B41FA5}">
                      <a16:colId xmlns:a16="http://schemas.microsoft.com/office/drawing/2014/main" val="433854934"/>
                    </a:ext>
                  </a:extLst>
                </a:gridCol>
                <a:gridCol w="1908212">
                  <a:extLst>
                    <a:ext uri="{9D8B030D-6E8A-4147-A177-3AD203B41FA5}">
                      <a16:colId xmlns:a16="http://schemas.microsoft.com/office/drawing/2014/main" val="1958158718"/>
                    </a:ext>
                  </a:extLst>
                </a:gridCol>
                <a:gridCol w="1764196">
                  <a:extLst>
                    <a:ext uri="{9D8B030D-6E8A-4147-A177-3AD203B41FA5}">
                      <a16:colId xmlns:a16="http://schemas.microsoft.com/office/drawing/2014/main" val="261083241"/>
                    </a:ext>
                  </a:extLst>
                </a:gridCol>
                <a:gridCol w="2088232">
                  <a:extLst>
                    <a:ext uri="{9D8B030D-6E8A-4147-A177-3AD203B41FA5}">
                      <a16:colId xmlns:a16="http://schemas.microsoft.com/office/drawing/2014/main" val="1954611500"/>
                    </a:ext>
                  </a:extLst>
                </a:gridCol>
                <a:gridCol w="1080120">
                  <a:extLst>
                    <a:ext uri="{9D8B030D-6E8A-4147-A177-3AD203B41FA5}">
                      <a16:colId xmlns:a16="http://schemas.microsoft.com/office/drawing/2014/main" val="1353628147"/>
                    </a:ext>
                  </a:extLst>
                </a:gridCol>
              </a:tblGrid>
              <a:tr h="370840">
                <a:tc>
                  <a:txBody>
                    <a:bodyPr/>
                    <a:lstStyle/>
                    <a:p>
                      <a:r>
                        <a:rPr lang="en-US" dirty="0"/>
                        <a:t>Test Case no.</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Description</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Test Steps</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Expected Result</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Actual Result</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Pass/Fail</a:t>
                      </a:r>
                      <a:endParaRPr lang="en-IN"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3670924"/>
                  </a:ext>
                </a:extLst>
              </a:tr>
              <a:tr h="370840">
                <a:tc>
                  <a:txBody>
                    <a:bodyPr/>
                    <a:lstStyle/>
                    <a:p>
                      <a:pPr algn="ctr"/>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Signing up of users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Press the ‘Signup’ button and enter the details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Stores the given details in the database.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Successfully stored data in database.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1" dirty="0"/>
                        <a:t>Pass</a:t>
                      </a:r>
                      <a:endParaRPr lang="en-IN"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26447531"/>
                  </a:ext>
                </a:extLst>
              </a:tr>
              <a:tr h="1188720">
                <a:tc rowSpan="2">
                  <a:txBody>
                    <a:bodyPr/>
                    <a:lstStyle/>
                    <a:p>
                      <a:pPr algn="ctr"/>
                      <a:r>
                        <a:rPr lang="en-US" dirty="0"/>
                        <a:t>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Logging in of users</a:t>
                      </a:r>
                      <a:endParaRPr lang="en-IN" dirty="0"/>
                    </a:p>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Press the ‘Login’ button and enter the details</a:t>
                      </a:r>
                      <a:endParaRPr lang="en-IN" dirty="0"/>
                    </a:p>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2">
                  <a:txBody>
                    <a:bodyPr/>
                    <a:lstStyle/>
                    <a:p>
                      <a:r>
                        <a:rPr lang="en-US" dirty="0"/>
                        <a:t>Checks for the given details in the database and logs in if matched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Successfully matched user in database and logged in.</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t>Pass</a:t>
                      </a:r>
                      <a:endParaRPr lang="en-IN"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6923020"/>
                  </a:ext>
                </a:extLst>
              </a:tr>
              <a:tr h="868680">
                <a:tc vMerge="1">
                  <a:txBody>
                    <a:bodyPr/>
                    <a:lstStyle/>
                    <a:p>
                      <a:endParaRPr lang="en-IN"/>
                    </a:p>
                  </a:txBody>
                  <a:tcPr>
                    <a:lnT w="12700" cap="flat" cmpd="sng" algn="ctr">
                      <a:solidFill>
                        <a:schemeClr val="tx1"/>
                      </a:solidFill>
                      <a:prstDash val="solid"/>
                      <a:round/>
                      <a:headEnd type="none" w="med" len="med"/>
                      <a:tailEnd type="none" w="med" len="med"/>
                    </a:lnT>
                  </a:tcPr>
                </a:tc>
                <a:tc vMerge="1">
                  <a:txBody>
                    <a:bodyPr/>
                    <a:lstStyle/>
                    <a:p>
                      <a:endParaRPr lang="en-IN"/>
                    </a:p>
                  </a:txBody>
                  <a:tcPr>
                    <a:lnT w="12700" cap="flat" cmpd="sng" algn="ctr">
                      <a:solidFill>
                        <a:schemeClr val="tx1"/>
                      </a:solidFill>
                      <a:prstDash val="solid"/>
                      <a:round/>
                      <a:headEnd type="none" w="med" len="med"/>
                      <a:tailEnd type="none" w="med" len="med"/>
                    </a:lnT>
                  </a:tcPr>
                </a:tc>
                <a:tc vMerge="1">
                  <a:txBody>
                    <a:bodyPr/>
                    <a:lstStyle/>
                    <a:p>
                      <a:endParaRPr lang="en-IN"/>
                    </a:p>
                  </a:txBody>
                  <a:tcPr>
                    <a:lnT w="12700" cap="flat" cmpd="sng" algn="ctr">
                      <a:solidFill>
                        <a:schemeClr val="tx1"/>
                      </a:solidFill>
                      <a:prstDash val="solid"/>
                      <a:round/>
                      <a:headEnd type="none" w="med" len="med"/>
                      <a:tailEnd type="none" w="med" len="med"/>
                    </a:lnT>
                  </a:tcPr>
                </a:tc>
                <a:tc vMerge="1">
                  <a:txBody>
                    <a:bodyPr/>
                    <a:lstStyle/>
                    <a:p>
                      <a:endParaRPr lang="en-IN"/>
                    </a:p>
                  </a:txBody>
                  <a:tcPr>
                    <a:lnT w="12700" cap="flat" cmpd="sng" algn="ctr">
                      <a:solidFill>
                        <a:schemeClr val="tx1"/>
                      </a:solidFill>
                      <a:prstDash val="solid"/>
                      <a:round/>
                      <a:headEnd type="none" w="med" len="med"/>
                      <a:tailEnd type="none" w="med" len="med"/>
                    </a:lnT>
                  </a:tcPr>
                </a:tc>
                <a:tc>
                  <a:txBody>
                    <a:bodyPr/>
                    <a:lstStyle/>
                    <a:p>
                      <a:r>
                        <a:rPr lang="en-US" dirty="0"/>
                        <a:t>User not found in database hence login failed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1" dirty="0"/>
                        <a:t>Pass</a:t>
                      </a:r>
                      <a:endParaRPr lang="en-IN"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4722144"/>
                  </a:ext>
                </a:extLst>
              </a:tr>
            </a:tbl>
          </a:graphicData>
        </a:graphic>
      </p:graphicFrame>
    </p:spTree>
    <p:extLst>
      <p:ext uri="{BB962C8B-B14F-4D97-AF65-F5344CB8AC3E}">
        <p14:creationId xmlns:p14="http://schemas.microsoft.com/office/powerpoint/2010/main" val="41719033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A2DEBE66-210C-2154-30A4-6A178ABAFBD1}"/>
              </a:ext>
            </a:extLst>
          </p:cNvPr>
          <p:cNvGraphicFramePr>
            <a:graphicFrameLocks noGrp="1"/>
          </p:cNvGraphicFramePr>
          <p:nvPr>
            <p:ph idx="1"/>
            <p:extLst>
              <p:ext uri="{D42A27DB-BD31-4B8C-83A1-F6EECF244321}">
                <p14:modId xmlns:p14="http://schemas.microsoft.com/office/powerpoint/2010/main" val="1924084525"/>
              </p:ext>
            </p:extLst>
          </p:nvPr>
        </p:nvGraphicFramePr>
        <p:xfrm>
          <a:off x="1199456" y="692697"/>
          <a:ext cx="9793088" cy="5630524"/>
        </p:xfrm>
        <a:graphic>
          <a:graphicData uri="http://schemas.openxmlformats.org/drawingml/2006/table">
            <a:tbl>
              <a:tblPr firstRow="1" bandRow="1">
                <a:tableStyleId>{073A0DAA-6AF3-43AB-8588-CEC1D06C72B9}</a:tableStyleId>
              </a:tblPr>
              <a:tblGrid>
                <a:gridCol w="1008112">
                  <a:extLst>
                    <a:ext uri="{9D8B030D-6E8A-4147-A177-3AD203B41FA5}">
                      <a16:colId xmlns:a16="http://schemas.microsoft.com/office/drawing/2014/main" val="2173733042"/>
                    </a:ext>
                  </a:extLst>
                </a:gridCol>
                <a:gridCol w="1944216">
                  <a:extLst>
                    <a:ext uri="{9D8B030D-6E8A-4147-A177-3AD203B41FA5}">
                      <a16:colId xmlns:a16="http://schemas.microsoft.com/office/drawing/2014/main" val="3819785990"/>
                    </a:ext>
                  </a:extLst>
                </a:gridCol>
                <a:gridCol w="1908212">
                  <a:extLst>
                    <a:ext uri="{9D8B030D-6E8A-4147-A177-3AD203B41FA5}">
                      <a16:colId xmlns:a16="http://schemas.microsoft.com/office/drawing/2014/main" val="644368459"/>
                    </a:ext>
                  </a:extLst>
                </a:gridCol>
                <a:gridCol w="1836204">
                  <a:extLst>
                    <a:ext uri="{9D8B030D-6E8A-4147-A177-3AD203B41FA5}">
                      <a16:colId xmlns:a16="http://schemas.microsoft.com/office/drawing/2014/main" val="3699378315"/>
                    </a:ext>
                  </a:extLst>
                </a:gridCol>
                <a:gridCol w="2016224">
                  <a:extLst>
                    <a:ext uri="{9D8B030D-6E8A-4147-A177-3AD203B41FA5}">
                      <a16:colId xmlns:a16="http://schemas.microsoft.com/office/drawing/2014/main" val="3654967878"/>
                    </a:ext>
                  </a:extLst>
                </a:gridCol>
                <a:gridCol w="1080120">
                  <a:extLst>
                    <a:ext uri="{9D8B030D-6E8A-4147-A177-3AD203B41FA5}">
                      <a16:colId xmlns:a16="http://schemas.microsoft.com/office/drawing/2014/main" val="1006031646"/>
                    </a:ext>
                  </a:extLst>
                </a:gridCol>
              </a:tblGrid>
              <a:tr h="608378">
                <a:tc>
                  <a:txBody>
                    <a:bodyPr/>
                    <a:lstStyle/>
                    <a:p>
                      <a:r>
                        <a:rPr lang="en-US" dirty="0"/>
                        <a:t>Test Case no.</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Description</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Test Steps</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Expected Result</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Actual Result</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Pass/Fail</a:t>
                      </a:r>
                      <a:endParaRPr lang="en-IN"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99657304"/>
                  </a:ext>
                </a:extLst>
              </a:tr>
              <a:tr h="1390578">
                <a:tc>
                  <a:txBody>
                    <a:bodyPr/>
                    <a:lstStyle/>
                    <a:p>
                      <a:pPr algn="ctr"/>
                      <a:r>
                        <a:rPr lang="en-US" b="0" dirty="0">
                          <a:solidFill>
                            <a:srgbClr val="393E46"/>
                          </a:solidFill>
                        </a:rPr>
                        <a:t>3</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Sign prediction</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Press the ‘Predict Sign’ button and show the signs</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Predicts the signs made by the user and must output the appropriate letter.</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Successfully predicts the sign and outputs the appropriate letter.</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1" dirty="0">
                          <a:solidFill>
                            <a:srgbClr val="393E46"/>
                          </a:solidFill>
                        </a:rPr>
                        <a:t>Pass</a:t>
                      </a:r>
                      <a:endParaRPr lang="en-IN" b="1"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36304015"/>
                  </a:ext>
                </a:extLst>
              </a:tr>
              <a:tr h="1241404">
                <a:tc>
                  <a:txBody>
                    <a:bodyPr/>
                    <a:lstStyle/>
                    <a:p>
                      <a:pPr algn="ctr"/>
                      <a:r>
                        <a:rPr lang="en-US" b="1" dirty="0">
                          <a:solidFill>
                            <a:srgbClr val="393E46"/>
                          </a:solidFill>
                        </a:rPr>
                        <a:t>4</a:t>
                      </a:r>
                      <a:endParaRPr lang="en-IN" b="1"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Landmark of the hands</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Press the ‘Show Landmarks’ button and display hands.</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Shows the Landmark points on the hands in real time.</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Successfully shows Landmark points.</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rgbClr val="393E46"/>
                          </a:solidFill>
                        </a:rPr>
                        <a:t>Pass</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7035021"/>
                  </a:ext>
                </a:extLst>
              </a:tr>
              <a:tr h="1241404">
                <a:tc>
                  <a:txBody>
                    <a:bodyPr/>
                    <a:lstStyle/>
                    <a:p>
                      <a:pPr algn="ctr"/>
                      <a:r>
                        <a:rPr lang="en-US" b="1" dirty="0">
                          <a:solidFill>
                            <a:srgbClr val="393E46"/>
                          </a:solidFill>
                        </a:rPr>
                        <a:t>5</a:t>
                      </a:r>
                      <a:endParaRPr lang="en-IN" b="1"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Voice recognition of users</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Press the ‘Sound Recognition’ button and start talking after the prompt.</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Voice of the user must be recognized and converted into appropriate text and display the corresponding signs.</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a:solidFill>
                            <a:srgbClr val="393E46"/>
                          </a:solidFill>
                        </a:rPr>
                        <a:t>Successfully displays the accurate signs for the recognized speech.</a:t>
                      </a:r>
                      <a:endParaRPr lang="en-IN" b="0"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rgbClr val="393E46"/>
                          </a:solidFill>
                        </a:rPr>
                        <a:t>Pass</a:t>
                      </a:r>
                      <a:endParaRPr lang="en-IN" b="1" dirty="0">
                        <a:solidFill>
                          <a:srgbClr val="393E4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8354876"/>
                  </a:ext>
                </a:extLst>
              </a:tr>
            </a:tbl>
          </a:graphicData>
        </a:graphic>
      </p:graphicFrame>
      <p:sp>
        <p:nvSpPr>
          <p:cNvPr id="4" name="Date Placeholder 3">
            <a:extLst>
              <a:ext uri="{FF2B5EF4-FFF2-40B4-BE49-F238E27FC236}">
                <a16:creationId xmlns:a16="http://schemas.microsoft.com/office/drawing/2014/main" id="{7E7852F9-6479-4871-5048-AAC5BB8DC704}"/>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C3EA77F7-839F-BE99-5EBB-BA7E9F8F7809}"/>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E00FFB00-8F77-38E2-B08E-BFE316234C33}"/>
              </a:ext>
            </a:extLst>
          </p:cNvPr>
          <p:cNvSpPr>
            <a:spLocks noGrp="1"/>
          </p:cNvSpPr>
          <p:nvPr>
            <p:ph type="sldNum" sz="quarter" idx="12"/>
          </p:nvPr>
        </p:nvSpPr>
        <p:spPr/>
        <p:txBody>
          <a:bodyPr/>
          <a:lstStyle/>
          <a:p>
            <a:fld id="{5B4F5413-E548-45A8-B9DD-11B71454D5CA}" type="slidenum">
              <a:rPr lang="en-US" smtClean="0"/>
              <a:pPr/>
              <a:t>25</a:t>
            </a:fld>
            <a:endParaRPr lang="en-US" dirty="0"/>
          </a:p>
        </p:txBody>
      </p:sp>
    </p:spTree>
    <p:extLst>
      <p:ext uri="{BB962C8B-B14F-4D97-AF65-F5344CB8AC3E}">
        <p14:creationId xmlns:p14="http://schemas.microsoft.com/office/powerpoint/2010/main" val="35316109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2FBE5-EAC9-98FF-6382-27EF071203E8}"/>
              </a:ext>
            </a:extLst>
          </p:cNvPr>
          <p:cNvSpPr>
            <a:spLocks noGrp="1"/>
          </p:cNvSpPr>
          <p:nvPr>
            <p:ph type="title"/>
          </p:nvPr>
        </p:nvSpPr>
        <p:spPr/>
        <p:txBody>
          <a:bodyPr>
            <a:normAutofit fontScale="90000"/>
          </a:bodyPr>
          <a:lstStyle/>
          <a:p>
            <a:r>
              <a:rPr lang="en-IN" dirty="0"/>
              <a:t>Discussion of Results</a:t>
            </a:r>
            <a:br>
              <a:rPr lang="en-IN" dirty="0"/>
            </a:br>
            <a:endParaRPr lang="en-IN" dirty="0"/>
          </a:p>
        </p:txBody>
      </p:sp>
      <p:sp>
        <p:nvSpPr>
          <p:cNvPr id="4" name="Date Placeholder 3">
            <a:extLst>
              <a:ext uri="{FF2B5EF4-FFF2-40B4-BE49-F238E27FC236}">
                <a16:creationId xmlns:a16="http://schemas.microsoft.com/office/drawing/2014/main" id="{CFEA62CE-130D-D707-6C18-C3DD0C5E2065}"/>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88D1E2E1-FB6A-00CF-0A3C-ED7F580A2603}"/>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E6361D7E-9EEF-8CF9-2259-2386F73C07E2}"/>
              </a:ext>
            </a:extLst>
          </p:cNvPr>
          <p:cNvSpPr>
            <a:spLocks noGrp="1"/>
          </p:cNvSpPr>
          <p:nvPr>
            <p:ph type="sldNum" sz="quarter" idx="12"/>
          </p:nvPr>
        </p:nvSpPr>
        <p:spPr/>
        <p:txBody>
          <a:bodyPr/>
          <a:lstStyle/>
          <a:p>
            <a:fld id="{5B4F5413-E548-45A8-B9DD-11B71454D5CA}" type="slidenum">
              <a:rPr lang="en-US" smtClean="0"/>
              <a:pPr/>
              <a:t>26</a:t>
            </a:fld>
            <a:endParaRPr lang="en-US" dirty="0"/>
          </a:p>
        </p:txBody>
      </p:sp>
      <p:pic>
        <p:nvPicPr>
          <p:cNvPr id="7" name="Picture 4">
            <a:extLst>
              <a:ext uri="{FF2B5EF4-FFF2-40B4-BE49-F238E27FC236}">
                <a16:creationId xmlns:a16="http://schemas.microsoft.com/office/drawing/2014/main" id="{0D95ADE9-68A0-D747-EA4A-6651F6832A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67" r="1102"/>
          <a:stretch/>
        </p:blipFill>
        <p:spPr bwMode="auto">
          <a:xfrm>
            <a:off x="838201" y="1032965"/>
            <a:ext cx="4393703" cy="480918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FCA6DFAC-74A5-1F2F-7707-59E84AA6AB4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67" r="1102"/>
          <a:stretch/>
        </p:blipFill>
        <p:spPr bwMode="auto">
          <a:xfrm>
            <a:off x="6673281" y="1032965"/>
            <a:ext cx="4393703" cy="480918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EA52FAE3-B58F-6501-2A20-4006648041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79" t="16442" b="78240"/>
          <a:stretch/>
        </p:blipFill>
        <p:spPr bwMode="auto">
          <a:xfrm>
            <a:off x="6673281" y="1808495"/>
            <a:ext cx="4393703" cy="25235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47DE6C8-FD35-EBA2-70DA-3AC4C5117C5E}"/>
              </a:ext>
            </a:extLst>
          </p:cNvPr>
          <p:cNvSpPr txBox="1"/>
          <p:nvPr/>
        </p:nvSpPr>
        <p:spPr>
          <a:xfrm>
            <a:off x="2206960" y="5914581"/>
            <a:ext cx="1656184" cy="369332"/>
          </a:xfrm>
          <a:prstGeom prst="rect">
            <a:avLst/>
          </a:prstGeom>
          <a:noFill/>
        </p:spPr>
        <p:txBody>
          <a:bodyPr wrap="square" rtlCol="0">
            <a:spAutoFit/>
          </a:bodyPr>
          <a:lstStyle/>
          <a:p>
            <a:pPr algn="ctr"/>
            <a:r>
              <a:rPr lang="en-US" dirty="0">
                <a:latin typeface="Urbanist" panose="020B0A04040200000203" pitchFamily="34" charset="0"/>
                <a:ea typeface="Urbanist" panose="020B0A04040200000203" pitchFamily="34" charset="0"/>
                <a:cs typeface="Urbanist" panose="020B0A04040200000203" pitchFamily="34" charset="0"/>
              </a:rPr>
              <a:t>Sign-up Panel</a:t>
            </a:r>
            <a:endParaRPr lang="en-IN" dirty="0">
              <a:latin typeface="Urbanist" panose="020B0A04040200000203" pitchFamily="34" charset="0"/>
              <a:ea typeface="Urbanist" panose="020B0A04040200000203" pitchFamily="34" charset="0"/>
              <a:cs typeface="Urbanist" panose="020B0A04040200000203" pitchFamily="34" charset="0"/>
            </a:endParaRPr>
          </a:p>
        </p:txBody>
      </p:sp>
      <p:sp>
        <p:nvSpPr>
          <p:cNvPr id="11" name="TextBox 10">
            <a:extLst>
              <a:ext uri="{FF2B5EF4-FFF2-40B4-BE49-F238E27FC236}">
                <a16:creationId xmlns:a16="http://schemas.microsoft.com/office/drawing/2014/main" id="{DFD96722-2ED4-C3F0-B7C5-DAF9BCAE3B87}"/>
              </a:ext>
            </a:extLst>
          </p:cNvPr>
          <p:cNvSpPr txBox="1"/>
          <p:nvPr/>
        </p:nvSpPr>
        <p:spPr>
          <a:xfrm>
            <a:off x="8042040" y="5914581"/>
            <a:ext cx="1656184" cy="369332"/>
          </a:xfrm>
          <a:prstGeom prst="rect">
            <a:avLst/>
          </a:prstGeom>
          <a:noFill/>
        </p:spPr>
        <p:txBody>
          <a:bodyPr wrap="square" rtlCol="0">
            <a:spAutoFit/>
          </a:bodyPr>
          <a:lstStyle/>
          <a:p>
            <a:pPr algn="ctr"/>
            <a:r>
              <a:rPr lang="en-US" dirty="0">
                <a:latin typeface="Urbanist" panose="020B0A04040200000203" pitchFamily="34" charset="0"/>
                <a:ea typeface="Urbanist" panose="020B0A04040200000203" pitchFamily="34" charset="0"/>
                <a:cs typeface="Urbanist" panose="020B0A04040200000203" pitchFamily="34" charset="0"/>
              </a:rPr>
              <a:t>Login Panel</a:t>
            </a:r>
            <a:endParaRPr lang="en-IN" dirty="0">
              <a:latin typeface="Urbanist" panose="020B0A04040200000203" pitchFamily="34" charset="0"/>
              <a:ea typeface="Urbanist" panose="020B0A04040200000203" pitchFamily="34" charset="0"/>
              <a:cs typeface="Urbanist" panose="020B0A04040200000203" pitchFamily="34" charset="0"/>
            </a:endParaRPr>
          </a:p>
        </p:txBody>
      </p:sp>
    </p:spTree>
    <p:extLst>
      <p:ext uri="{BB962C8B-B14F-4D97-AF65-F5344CB8AC3E}">
        <p14:creationId xmlns:p14="http://schemas.microsoft.com/office/powerpoint/2010/main" val="16235401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F4D3EC5-4716-340B-6EB1-189EB3649C77}"/>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67B2EFEC-4A8B-0DFC-2536-BE459B3EDE61}"/>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067E8CB6-4A85-601C-CCCC-A833E3FC7445}"/>
              </a:ext>
            </a:extLst>
          </p:cNvPr>
          <p:cNvSpPr>
            <a:spLocks noGrp="1"/>
          </p:cNvSpPr>
          <p:nvPr>
            <p:ph type="sldNum" sz="quarter" idx="12"/>
          </p:nvPr>
        </p:nvSpPr>
        <p:spPr/>
        <p:txBody>
          <a:bodyPr/>
          <a:lstStyle/>
          <a:p>
            <a:fld id="{5B4F5413-E548-45A8-B9DD-11B71454D5CA}" type="slidenum">
              <a:rPr lang="en-US" smtClean="0"/>
              <a:pPr/>
              <a:t>27</a:t>
            </a:fld>
            <a:endParaRPr lang="en-US" dirty="0"/>
          </a:p>
        </p:txBody>
      </p:sp>
      <p:pic>
        <p:nvPicPr>
          <p:cNvPr id="7" name="Picture 6">
            <a:extLst>
              <a:ext uri="{FF2B5EF4-FFF2-40B4-BE49-F238E27FC236}">
                <a16:creationId xmlns:a16="http://schemas.microsoft.com/office/drawing/2014/main" id="{434E5A60-C04D-FF3A-A43B-9F772BB330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2191" y="332656"/>
            <a:ext cx="5087618" cy="540407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F2284FB-5AE0-3344-B768-D00F6309E01A}"/>
              </a:ext>
            </a:extLst>
          </p:cNvPr>
          <p:cNvSpPr txBox="1"/>
          <p:nvPr/>
        </p:nvSpPr>
        <p:spPr>
          <a:xfrm>
            <a:off x="5267908" y="5861873"/>
            <a:ext cx="1656184" cy="369332"/>
          </a:xfrm>
          <a:prstGeom prst="rect">
            <a:avLst/>
          </a:prstGeom>
          <a:noFill/>
        </p:spPr>
        <p:txBody>
          <a:bodyPr wrap="square" rtlCol="0">
            <a:spAutoFit/>
          </a:bodyPr>
          <a:lstStyle/>
          <a:p>
            <a:pPr algn="ctr"/>
            <a:r>
              <a:rPr lang="en-US" dirty="0">
                <a:latin typeface="Urbanist" panose="020B0A04040200000203" pitchFamily="34" charset="0"/>
                <a:ea typeface="Urbanist" panose="020B0A04040200000203" pitchFamily="34" charset="0"/>
                <a:cs typeface="Urbanist" panose="020B0A04040200000203" pitchFamily="34" charset="0"/>
              </a:rPr>
              <a:t>Interface</a:t>
            </a:r>
            <a:endParaRPr lang="en-IN" dirty="0">
              <a:latin typeface="Urbanist" panose="020B0A04040200000203" pitchFamily="34" charset="0"/>
              <a:ea typeface="Urbanist" panose="020B0A04040200000203" pitchFamily="34" charset="0"/>
              <a:cs typeface="Urbanist" panose="020B0A04040200000203" pitchFamily="34" charset="0"/>
            </a:endParaRPr>
          </a:p>
        </p:txBody>
      </p:sp>
    </p:spTree>
    <p:extLst>
      <p:ext uri="{BB962C8B-B14F-4D97-AF65-F5344CB8AC3E}">
        <p14:creationId xmlns:p14="http://schemas.microsoft.com/office/powerpoint/2010/main" val="14989226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D1DE2C1C-CBE2-B0BE-9AB6-5E7123B1B57D}"/>
              </a:ext>
            </a:extLst>
          </p:cNvPr>
          <p:cNvPicPr>
            <a:picLocks noGrp="1" noChangeAspect="1"/>
          </p:cNvPicPr>
          <p:nvPr>
            <p:ph idx="1"/>
          </p:nvPr>
        </p:nvPicPr>
        <p:blipFill>
          <a:blip r:embed="rId2"/>
          <a:stretch>
            <a:fillRect/>
          </a:stretch>
        </p:blipFill>
        <p:spPr>
          <a:xfrm>
            <a:off x="6168008" y="1105346"/>
            <a:ext cx="5649113" cy="4515480"/>
          </a:xfrm>
        </p:spPr>
      </p:pic>
      <p:sp>
        <p:nvSpPr>
          <p:cNvPr id="4" name="Date Placeholder 3">
            <a:extLst>
              <a:ext uri="{FF2B5EF4-FFF2-40B4-BE49-F238E27FC236}">
                <a16:creationId xmlns:a16="http://schemas.microsoft.com/office/drawing/2014/main" id="{A4A7F237-BE90-6281-8E1C-FDC5C71FF292}"/>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6EF36A24-1F59-82B8-C0BF-44438166AB8F}"/>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71981D7D-79D9-5F14-1137-C571911A839C}"/>
              </a:ext>
            </a:extLst>
          </p:cNvPr>
          <p:cNvSpPr>
            <a:spLocks noGrp="1"/>
          </p:cNvSpPr>
          <p:nvPr>
            <p:ph type="sldNum" sz="quarter" idx="12"/>
          </p:nvPr>
        </p:nvSpPr>
        <p:spPr/>
        <p:txBody>
          <a:bodyPr/>
          <a:lstStyle/>
          <a:p>
            <a:fld id="{5B4F5413-E548-45A8-B9DD-11B71454D5CA}" type="slidenum">
              <a:rPr lang="en-US" smtClean="0"/>
              <a:pPr/>
              <a:t>28</a:t>
            </a:fld>
            <a:endParaRPr lang="en-US" dirty="0"/>
          </a:p>
        </p:txBody>
      </p:sp>
      <p:pic>
        <p:nvPicPr>
          <p:cNvPr id="10" name="Picture 9">
            <a:extLst>
              <a:ext uri="{FF2B5EF4-FFF2-40B4-BE49-F238E27FC236}">
                <a16:creationId xmlns:a16="http://schemas.microsoft.com/office/drawing/2014/main" id="{CDE721D0-A4BD-974E-130D-9565377DE030}"/>
              </a:ext>
            </a:extLst>
          </p:cNvPr>
          <p:cNvPicPr>
            <a:picLocks noChangeAspect="1"/>
          </p:cNvPicPr>
          <p:nvPr/>
        </p:nvPicPr>
        <p:blipFill>
          <a:blip r:embed="rId3"/>
          <a:stretch>
            <a:fillRect/>
          </a:stretch>
        </p:blipFill>
        <p:spPr>
          <a:xfrm>
            <a:off x="374879" y="1124744"/>
            <a:ext cx="5552678" cy="4515479"/>
          </a:xfrm>
          <a:prstGeom prst="rect">
            <a:avLst/>
          </a:prstGeom>
        </p:spPr>
      </p:pic>
      <p:sp>
        <p:nvSpPr>
          <p:cNvPr id="11" name="TextBox 10">
            <a:extLst>
              <a:ext uri="{FF2B5EF4-FFF2-40B4-BE49-F238E27FC236}">
                <a16:creationId xmlns:a16="http://schemas.microsoft.com/office/drawing/2014/main" id="{8B55B187-F13C-D717-5BA1-C3D5E66885AB}"/>
              </a:ext>
            </a:extLst>
          </p:cNvPr>
          <p:cNvSpPr txBox="1"/>
          <p:nvPr/>
        </p:nvSpPr>
        <p:spPr>
          <a:xfrm>
            <a:off x="1819374" y="5798160"/>
            <a:ext cx="2663688" cy="369332"/>
          </a:xfrm>
          <a:prstGeom prst="rect">
            <a:avLst/>
          </a:prstGeom>
          <a:noFill/>
        </p:spPr>
        <p:txBody>
          <a:bodyPr wrap="square" rtlCol="0">
            <a:spAutoFit/>
          </a:bodyPr>
          <a:lstStyle/>
          <a:p>
            <a:pPr algn="ctr"/>
            <a:r>
              <a:rPr lang="en-US" dirty="0">
                <a:latin typeface="Urbanist" panose="020B0A04040200000203" pitchFamily="34" charset="0"/>
                <a:ea typeface="Urbanist" panose="020B0A04040200000203" pitchFamily="34" charset="0"/>
                <a:cs typeface="Urbanist" panose="020B0A04040200000203" pitchFamily="34" charset="0"/>
              </a:rPr>
              <a:t>Recognition of letter ‘A’</a:t>
            </a:r>
            <a:endParaRPr lang="en-IN" dirty="0">
              <a:latin typeface="Urbanist" panose="020B0A04040200000203" pitchFamily="34" charset="0"/>
              <a:ea typeface="Urbanist" panose="020B0A04040200000203" pitchFamily="34" charset="0"/>
              <a:cs typeface="Urbanist" panose="020B0A04040200000203" pitchFamily="34" charset="0"/>
            </a:endParaRPr>
          </a:p>
        </p:txBody>
      </p:sp>
      <p:sp>
        <p:nvSpPr>
          <p:cNvPr id="12" name="TextBox 11">
            <a:extLst>
              <a:ext uri="{FF2B5EF4-FFF2-40B4-BE49-F238E27FC236}">
                <a16:creationId xmlns:a16="http://schemas.microsoft.com/office/drawing/2014/main" id="{7717EB8F-3C70-9369-A1C3-230E745C7DF8}"/>
              </a:ext>
            </a:extLst>
          </p:cNvPr>
          <p:cNvSpPr txBox="1"/>
          <p:nvPr/>
        </p:nvSpPr>
        <p:spPr>
          <a:xfrm>
            <a:off x="7778308" y="5797594"/>
            <a:ext cx="2428512" cy="369332"/>
          </a:xfrm>
          <a:prstGeom prst="rect">
            <a:avLst/>
          </a:prstGeom>
          <a:noFill/>
        </p:spPr>
        <p:txBody>
          <a:bodyPr wrap="square" rtlCol="0">
            <a:spAutoFit/>
          </a:bodyPr>
          <a:lstStyle/>
          <a:p>
            <a:pPr algn="ctr"/>
            <a:r>
              <a:rPr lang="en-US" dirty="0">
                <a:latin typeface="Urbanist" panose="020B0A04040200000203" pitchFamily="34" charset="0"/>
                <a:ea typeface="Urbanist" panose="020B0A04040200000203" pitchFamily="34" charset="0"/>
                <a:cs typeface="Urbanist" panose="020B0A04040200000203" pitchFamily="34" charset="0"/>
              </a:rPr>
              <a:t>Landmark Mapping</a:t>
            </a:r>
            <a:endParaRPr lang="en-IN" dirty="0">
              <a:latin typeface="Urbanist" panose="020B0A04040200000203" pitchFamily="34" charset="0"/>
              <a:ea typeface="Urbanist" panose="020B0A04040200000203" pitchFamily="34" charset="0"/>
              <a:cs typeface="Urbanist" panose="020B0A04040200000203" pitchFamily="34" charset="0"/>
            </a:endParaRPr>
          </a:p>
        </p:txBody>
      </p:sp>
    </p:spTree>
    <p:extLst>
      <p:ext uri="{BB962C8B-B14F-4D97-AF65-F5344CB8AC3E}">
        <p14:creationId xmlns:p14="http://schemas.microsoft.com/office/powerpoint/2010/main" val="7014114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5507BA2-85A6-85B4-4E0C-6A93EEC90B2A}"/>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78BEF578-A141-7B9C-4920-CFBA506D9E0B}"/>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2C6394F8-0328-1A32-6572-8A6A6CB226FB}"/>
              </a:ext>
            </a:extLst>
          </p:cNvPr>
          <p:cNvSpPr>
            <a:spLocks noGrp="1"/>
          </p:cNvSpPr>
          <p:nvPr>
            <p:ph type="sldNum" sz="quarter" idx="12"/>
          </p:nvPr>
        </p:nvSpPr>
        <p:spPr/>
        <p:txBody>
          <a:bodyPr/>
          <a:lstStyle/>
          <a:p>
            <a:fld id="{5B4F5413-E548-45A8-B9DD-11B71454D5CA}" type="slidenum">
              <a:rPr lang="en-US" smtClean="0"/>
              <a:pPr/>
              <a:t>29</a:t>
            </a:fld>
            <a:endParaRPr lang="en-US" dirty="0"/>
          </a:p>
        </p:txBody>
      </p:sp>
      <p:pic>
        <p:nvPicPr>
          <p:cNvPr id="3080" name="Picture 8">
            <a:extLst>
              <a:ext uri="{FF2B5EF4-FFF2-40B4-BE49-F238E27FC236}">
                <a16:creationId xmlns:a16="http://schemas.microsoft.com/office/drawing/2014/main" id="{C67BC6D3-8205-3BFA-A721-B80608E1D6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739" y="692696"/>
            <a:ext cx="4616349" cy="4903490"/>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a:extLst>
              <a:ext uri="{FF2B5EF4-FFF2-40B4-BE49-F238E27FC236}">
                <a16:creationId xmlns:a16="http://schemas.microsoft.com/office/drawing/2014/main" id="{AA23C053-BDC0-AF20-3FE4-FA0F39B24E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7914" y="692696"/>
            <a:ext cx="4614613" cy="490349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96AB547B-2058-A291-723D-1E5F84083E22}"/>
              </a:ext>
            </a:extLst>
          </p:cNvPr>
          <p:cNvSpPr txBox="1"/>
          <p:nvPr/>
        </p:nvSpPr>
        <p:spPr>
          <a:xfrm>
            <a:off x="1842431" y="5785840"/>
            <a:ext cx="2231640" cy="369332"/>
          </a:xfrm>
          <a:prstGeom prst="rect">
            <a:avLst/>
          </a:prstGeom>
          <a:noFill/>
        </p:spPr>
        <p:txBody>
          <a:bodyPr wrap="square" rtlCol="0">
            <a:spAutoFit/>
          </a:bodyPr>
          <a:lstStyle/>
          <a:p>
            <a:pPr algn="ctr"/>
            <a:r>
              <a:rPr lang="en-US" dirty="0">
                <a:latin typeface="Urbanist" panose="020B0A04040200000203" pitchFamily="34" charset="0"/>
                <a:ea typeface="Urbanist" panose="020B0A04040200000203" pitchFamily="34" charset="0"/>
                <a:cs typeface="Urbanist" panose="020B0A04040200000203" pitchFamily="34" charset="0"/>
              </a:rPr>
              <a:t>Sound Recognition</a:t>
            </a:r>
            <a:endParaRPr lang="en-IN" dirty="0">
              <a:latin typeface="Urbanist" panose="020B0A04040200000203" pitchFamily="34" charset="0"/>
              <a:ea typeface="Urbanist" panose="020B0A04040200000203" pitchFamily="34" charset="0"/>
              <a:cs typeface="Urbanist" panose="020B0A04040200000203" pitchFamily="34" charset="0"/>
            </a:endParaRPr>
          </a:p>
        </p:txBody>
      </p:sp>
      <p:sp>
        <p:nvSpPr>
          <p:cNvPr id="13" name="TextBox 12">
            <a:extLst>
              <a:ext uri="{FF2B5EF4-FFF2-40B4-BE49-F238E27FC236}">
                <a16:creationId xmlns:a16="http://schemas.microsoft.com/office/drawing/2014/main" id="{F6239501-29AC-4FC4-12E5-10182D790835}"/>
              </a:ext>
            </a:extLst>
          </p:cNvPr>
          <p:cNvSpPr txBox="1"/>
          <p:nvPr/>
        </p:nvSpPr>
        <p:spPr>
          <a:xfrm>
            <a:off x="7617284" y="5785840"/>
            <a:ext cx="3235872" cy="369332"/>
          </a:xfrm>
          <a:prstGeom prst="rect">
            <a:avLst/>
          </a:prstGeom>
          <a:noFill/>
        </p:spPr>
        <p:txBody>
          <a:bodyPr wrap="square" rtlCol="0">
            <a:spAutoFit/>
          </a:bodyPr>
          <a:lstStyle/>
          <a:p>
            <a:pPr algn="ctr"/>
            <a:r>
              <a:rPr lang="en-US" dirty="0">
                <a:latin typeface="Urbanist" panose="020B0A04040200000203" pitchFamily="34" charset="0"/>
                <a:ea typeface="Urbanist" panose="020B0A04040200000203" pitchFamily="34" charset="0"/>
                <a:cs typeface="Urbanist" panose="020B0A04040200000203" pitchFamily="34" charset="0"/>
              </a:rPr>
              <a:t>Sound Recognition successful</a:t>
            </a:r>
            <a:endParaRPr lang="en-IN" dirty="0">
              <a:latin typeface="Urbanist" panose="020B0A04040200000203" pitchFamily="34" charset="0"/>
              <a:ea typeface="Urbanist" panose="020B0A04040200000203" pitchFamily="34" charset="0"/>
              <a:cs typeface="Urbanist" panose="020B0A04040200000203" pitchFamily="34" charset="0"/>
            </a:endParaRPr>
          </a:p>
        </p:txBody>
      </p:sp>
    </p:spTree>
    <p:extLst>
      <p:ext uri="{BB962C8B-B14F-4D97-AF65-F5344CB8AC3E}">
        <p14:creationId xmlns:p14="http://schemas.microsoft.com/office/powerpoint/2010/main" val="3201009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E51AC-7C65-B61A-FA7C-5C542AD73EEA}"/>
              </a:ext>
            </a:extLst>
          </p:cNvPr>
          <p:cNvSpPr>
            <a:spLocks noGrp="1"/>
          </p:cNvSpPr>
          <p:nvPr>
            <p:ph type="title"/>
          </p:nvPr>
        </p:nvSpPr>
        <p:spPr/>
        <p:txBody>
          <a:bodyPr>
            <a:normAutofit fontScale="90000"/>
          </a:bodyPr>
          <a:lstStyle/>
          <a:p>
            <a:r>
              <a:rPr lang="en-US" dirty="0"/>
              <a:t>Abstract</a:t>
            </a:r>
            <a:endParaRPr lang="en-IN" dirty="0"/>
          </a:p>
        </p:txBody>
      </p:sp>
      <p:sp>
        <p:nvSpPr>
          <p:cNvPr id="3" name="Content Placeholder 2">
            <a:extLst>
              <a:ext uri="{FF2B5EF4-FFF2-40B4-BE49-F238E27FC236}">
                <a16:creationId xmlns:a16="http://schemas.microsoft.com/office/drawing/2014/main" id="{730F20A7-9D4B-5C2A-78E2-239A775B25FF}"/>
              </a:ext>
            </a:extLst>
          </p:cNvPr>
          <p:cNvSpPr>
            <a:spLocks noGrp="1"/>
          </p:cNvSpPr>
          <p:nvPr>
            <p:ph idx="1"/>
          </p:nvPr>
        </p:nvSpPr>
        <p:spPr/>
        <p:txBody>
          <a:bodyPr>
            <a:normAutofit fontScale="70000" lnSpcReduction="20000"/>
          </a:bodyPr>
          <a:lstStyle/>
          <a:p>
            <a:pPr algn="just">
              <a:lnSpc>
                <a:spcPct val="150000"/>
              </a:lnSpc>
            </a:pPr>
            <a:r>
              <a:rPr lang="en-US" sz="2800" dirty="0"/>
              <a:t>Hand gestures play an important role in sign language. The communication of hearing-impaired people with the outside world is challenging. The primary means by which people convey messages with one another is communication.</a:t>
            </a:r>
            <a:endParaRPr lang="en-US" sz="2800" dirty="0">
              <a:effectLst/>
            </a:endParaRPr>
          </a:p>
          <a:p>
            <a:pPr algn="just">
              <a:lnSpc>
                <a:spcPct val="150000"/>
              </a:lnSpc>
            </a:pPr>
            <a:r>
              <a:rPr lang="en-US" sz="2800" dirty="0"/>
              <a:t>People who have trouble speaking and hearing, such as "dumb" and "deaf“, find it challenging to </a:t>
            </a:r>
            <a:r>
              <a:rPr lang="en-US" sz="2800" dirty="0">
                <a:solidFill>
                  <a:srgbClr val="393E46"/>
                </a:solidFill>
              </a:rPr>
              <a:t>understand</a:t>
            </a:r>
            <a:r>
              <a:rPr lang="en-US" sz="2800" dirty="0"/>
              <a:t> what the other person is attempting to say.</a:t>
            </a:r>
          </a:p>
          <a:p>
            <a:pPr algn="just">
              <a:lnSpc>
                <a:spcPct val="150000"/>
              </a:lnSpc>
            </a:pPr>
            <a:r>
              <a:rPr lang="en-US" sz="2800" dirty="0"/>
              <a:t>This project is designed to enable those with special needs to participate equally in society. This project offers a system that will automatically recognize hand movements and translate them into text outputs so that persons with disabilities can readily communicate with healthy individuals. </a:t>
            </a:r>
          </a:p>
          <a:p>
            <a:pPr algn="just">
              <a:lnSpc>
                <a:spcPct val="150000"/>
              </a:lnSpc>
            </a:pPr>
            <a:r>
              <a:rPr lang="en-US" sz="2800" dirty="0"/>
              <a:t>A webcam system connected to the computer will capture the images of the hand, and contour feature extraction is being used to identify the person's hand gestures. </a:t>
            </a:r>
            <a:endParaRPr lang="en-US" sz="2800" b="1" dirty="0"/>
          </a:p>
          <a:p>
            <a:pPr algn="just"/>
            <a:endParaRPr lang="en-US" sz="2000" b="1" dirty="0"/>
          </a:p>
          <a:p>
            <a:pPr algn="just"/>
            <a:endParaRPr lang="en-US" sz="2000" dirty="0"/>
          </a:p>
          <a:p>
            <a:pPr algn="just"/>
            <a:endParaRPr lang="en-US" sz="2000" dirty="0"/>
          </a:p>
          <a:p>
            <a:pPr algn="just"/>
            <a:endParaRPr lang="en-US" sz="2000" dirty="0"/>
          </a:p>
          <a:p>
            <a:pPr algn="just"/>
            <a:endParaRPr lang="en-IN" dirty="0"/>
          </a:p>
        </p:txBody>
      </p:sp>
      <p:sp>
        <p:nvSpPr>
          <p:cNvPr id="4" name="Date Placeholder 3">
            <a:extLst>
              <a:ext uri="{FF2B5EF4-FFF2-40B4-BE49-F238E27FC236}">
                <a16:creationId xmlns:a16="http://schemas.microsoft.com/office/drawing/2014/main" id="{32528B5F-A6DD-C41F-C5E3-997A4879163D}"/>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B3E11E9C-7710-DBE5-D422-6A0EC46D835C}"/>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C66505D8-21B4-998D-9209-E17444EC430E}"/>
              </a:ext>
            </a:extLst>
          </p:cNvPr>
          <p:cNvSpPr>
            <a:spLocks noGrp="1"/>
          </p:cNvSpPr>
          <p:nvPr>
            <p:ph type="sldNum" sz="quarter" idx="12"/>
          </p:nvPr>
        </p:nvSpPr>
        <p:spPr/>
        <p:txBody>
          <a:bodyPr/>
          <a:lstStyle/>
          <a:p>
            <a:fld id="{5B4F5413-E548-45A8-B9DD-11B71454D5CA}" type="slidenum">
              <a:rPr lang="en-US" smtClean="0"/>
              <a:pPr/>
              <a:t>3</a:t>
            </a:fld>
            <a:endParaRPr lang="en-US" dirty="0"/>
          </a:p>
        </p:txBody>
      </p:sp>
    </p:spTree>
    <p:extLst>
      <p:ext uri="{BB962C8B-B14F-4D97-AF65-F5344CB8AC3E}">
        <p14:creationId xmlns:p14="http://schemas.microsoft.com/office/powerpoint/2010/main" val="22333727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3FC028E-D4DD-7C53-3589-BCD8CD4E3597}"/>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F7DDDE1B-038F-92E7-9A4E-A71C9CDB4E4B}"/>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9AC0E3A4-4CE5-2BBD-2F44-8F497571D876}"/>
              </a:ext>
            </a:extLst>
          </p:cNvPr>
          <p:cNvSpPr>
            <a:spLocks noGrp="1"/>
          </p:cNvSpPr>
          <p:nvPr>
            <p:ph type="sldNum" sz="quarter" idx="12"/>
          </p:nvPr>
        </p:nvSpPr>
        <p:spPr/>
        <p:txBody>
          <a:bodyPr/>
          <a:lstStyle/>
          <a:p>
            <a:fld id="{5B4F5413-E548-45A8-B9DD-11B71454D5CA}" type="slidenum">
              <a:rPr lang="en-US" smtClean="0"/>
              <a:pPr/>
              <a:t>30</a:t>
            </a:fld>
            <a:endParaRPr lang="en-US" dirty="0"/>
          </a:p>
        </p:txBody>
      </p:sp>
      <p:pic>
        <p:nvPicPr>
          <p:cNvPr id="7" name="Picture 14">
            <a:extLst>
              <a:ext uri="{FF2B5EF4-FFF2-40B4-BE49-F238E27FC236}">
                <a16:creationId xmlns:a16="http://schemas.microsoft.com/office/drawing/2014/main" id="{96FA751A-259F-D253-6E4D-40999C1930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4495" y="548680"/>
            <a:ext cx="9523009" cy="4925181"/>
          </a:xfrm>
          <a:prstGeom prst="rect">
            <a:avLst/>
          </a:prstGeom>
          <a:noFill/>
          <a:ln>
            <a:solidFill>
              <a:srgbClr val="393E46"/>
            </a:solidFill>
          </a:ln>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F3A669D-C0DC-8BEF-8D94-2651C5F9ED3C}"/>
              </a:ext>
            </a:extLst>
          </p:cNvPr>
          <p:cNvSpPr txBox="1"/>
          <p:nvPr/>
        </p:nvSpPr>
        <p:spPr>
          <a:xfrm>
            <a:off x="3825198" y="5730439"/>
            <a:ext cx="4541602" cy="369332"/>
          </a:xfrm>
          <a:prstGeom prst="rect">
            <a:avLst/>
          </a:prstGeom>
          <a:noFill/>
        </p:spPr>
        <p:txBody>
          <a:bodyPr wrap="square" rtlCol="0">
            <a:spAutoFit/>
          </a:bodyPr>
          <a:lstStyle/>
          <a:p>
            <a:pPr algn="ctr"/>
            <a:r>
              <a:rPr lang="en-US" dirty="0">
                <a:latin typeface="Urbanist" panose="020B0A04040200000203" pitchFamily="34" charset="0"/>
                <a:ea typeface="Urbanist" panose="020B0A04040200000203" pitchFamily="34" charset="0"/>
                <a:cs typeface="Urbanist" panose="020B0A04040200000203" pitchFamily="34" charset="0"/>
              </a:rPr>
              <a:t>ISL representation of detected speech</a:t>
            </a:r>
            <a:endParaRPr lang="en-IN" dirty="0">
              <a:latin typeface="Urbanist" panose="020B0A04040200000203" pitchFamily="34" charset="0"/>
              <a:ea typeface="Urbanist" panose="020B0A04040200000203" pitchFamily="34" charset="0"/>
              <a:cs typeface="Urbanist" panose="020B0A04040200000203" pitchFamily="34" charset="0"/>
            </a:endParaRPr>
          </a:p>
        </p:txBody>
      </p:sp>
    </p:spTree>
    <p:extLst>
      <p:ext uri="{BB962C8B-B14F-4D97-AF65-F5344CB8AC3E}">
        <p14:creationId xmlns:p14="http://schemas.microsoft.com/office/powerpoint/2010/main" val="28374761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430A9-8120-B5C0-ECDF-4792A0F99779}"/>
              </a:ext>
            </a:extLst>
          </p:cNvPr>
          <p:cNvSpPr>
            <a:spLocks noGrp="1"/>
          </p:cNvSpPr>
          <p:nvPr>
            <p:ph type="title"/>
          </p:nvPr>
        </p:nvSpPr>
        <p:spPr/>
        <p:txBody>
          <a:bodyPr>
            <a:normAutofit fontScale="90000"/>
          </a:bodyPr>
          <a:lstStyle/>
          <a:p>
            <a:r>
              <a:rPr lang="en-IN" dirty="0"/>
              <a:t>National Conference Paper</a:t>
            </a:r>
            <a:br>
              <a:rPr lang="en-IN" dirty="0"/>
            </a:br>
            <a:endParaRPr lang="en-IN" dirty="0"/>
          </a:p>
        </p:txBody>
      </p:sp>
      <p:sp>
        <p:nvSpPr>
          <p:cNvPr id="3" name="Content Placeholder 2">
            <a:extLst>
              <a:ext uri="{FF2B5EF4-FFF2-40B4-BE49-F238E27FC236}">
                <a16:creationId xmlns:a16="http://schemas.microsoft.com/office/drawing/2014/main" id="{B6D89A2A-529D-8BB1-EB83-ACD65A5B886C}"/>
              </a:ext>
            </a:extLst>
          </p:cNvPr>
          <p:cNvSpPr>
            <a:spLocks noGrp="1"/>
          </p:cNvSpPr>
          <p:nvPr>
            <p:ph idx="1"/>
          </p:nvPr>
        </p:nvSpPr>
        <p:spPr/>
        <p:txBody>
          <a:bodyPr>
            <a:normAutofit/>
          </a:bodyPr>
          <a:lstStyle/>
          <a:p>
            <a:pPr marL="0" indent="0" algn="ctr">
              <a:buNone/>
            </a:pPr>
            <a:r>
              <a:rPr lang="en-IN" sz="3600" dirty="0"/>
              <a:t>Click </a:t>
            </a:r>
            <a:r>
              <a:rPr lang="en-IN" sz="3600" dirty="0">
                <a:hlinkClick r:id="rId2"/>
              </a:rPr>
              <a:t>here</a:t>
            </a:r>
            <a:r>
              <a:rPr lang="en-IN" sz="3600" dirty="0"/>
              <a:t> to view the National Conference paper</a:t>
            </a:r>
          </a:p>
        </p:txBody>
      </p:sp>
      <p:sp>
        <p:nvSpPr>
          <p:cNvPr id="4" name="Date Placeholder 3">
            <a:extLst>
              <a:ext uri="{FF2B5EF4-FFF2-40B4-BE49-F238E27FC236}">
                <a16:creationId xmlns:a16="http://schemas.microsoft.com/office/drawing/2014/main" id="{8F37920D-9F6E-54AC-0BEA-C835DE466DDC}"/>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6955F7D1-3C29-A297-F700-E0516ABF64E4}"/>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370EA3BD-FF87-0F53-DF43-74D2E421F344}"/>
              </a:ext>
            </a:extLst>
          </p:cNvPr>
          <p:cNvSpPr>
            <a:spLocks noGrp="1"/>
          </p:cNvSpPr>
          <p:nvPr>
            <p:ph type="sldNum" sz="quarter" idx="12"/>
          </p:nvPr>
        </p:nvSpPr>
        <p:spPr/>
        <p:txBody>
          <a:bodyPr/>
          <a:lstStyle/>
          <a:p>
            <a:fld id="{5B4F5413-E548-45A8-B9DD-11B71454D5CA}" type="slidenum">
              <a:rPr lang="en-US" smtClean="0"/>
              <a:pPr/>
              <a:t>31</a:t>
            </a:fld>
            <a:endParaRPr lang="en-US" dirty="0"/>
          </a:p>
        </p:txBody>
      </p:sp>
    </p:spTree>
    <p:extLst>
      <p:ext uri="{BB962C8B-B14F-4D97-AF65-F5344CB8AC3E}">
        <p14:creationId xmlns:p14="http://schemas.microsoft.com/office/powerpoint/2010/main" val="28214644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8153D-7C41-F5B1-F04E-2F1039413B03}"/>
              </a:ext>
            </a:extLst>
          </p:cNvPr>
          <p:cNvSpPr>
            <a:spLocks noGrp="1"/>
          </p:cNvSpPr>
          <p:nvPr>
            <p:ph type="title"/>
          </p:nvPr>
        </p:nvSpPr>
        <p:spPr/>
        <p:txBody>
          <a:bodyPr>
            <a:normAutofit fontScale="90000"/>
          </a:bodyPr>
          <a:lstStyle/>
          <a:p>
            <a:r>
              <a:rPr lang="en-IN" dirty="0"/>
              <a:t>Conclusions</a:t>
            </a:r>
          </a:p>
        </p:txBody>
      </p:sp>
      <p:sp>
        <p:nvSpPr>
          <p:cNvPr id="3" name="Content Placeholder 2">
            <a:extLst>
              <a:ext uri="{FF2B5EF4-FFF2-40B4-BE49-F238E27FC236}">
                <a16:creationId xmlns:a16="http://schemas.microsoft.com/office/drawing/2014/main" id="{12C2DDC9-A045-5B73-C90F-5B3272D84C12}"/>
              </a:ext>
            </a:extLst>
          </p:cNvPr>
          <p:cNvSpPr>
            <a:spLocks noGrp="1"/>
          </p:cNvSpPr>
          <p:nvPr>
            <p:ph idx="1"/>
          </p:nvPr>
        </p:nvSpPr>
        <p:spPr/>
        <p:txBody>
          <a:bodyPr/>
          <a:lstStyle/>
          <a:p>
            <a:pPr algn="just"/>
            <a:r>
              <a:rPr lang="en-US" dirty="0"/>
              <a:t>A real-time sign language identification system has been developed with improved feature extraction and GUI model</a:t>
            </a:r>
          </a:p>
          <a:p>
            <a:pPr algn="just"/>
            <a:r>
              <a:rPr lang="en-US" dirty="0"/>
              <a:t>It uses SVM to classify the signs and give appropriate text as output</a:t>
            </a:r>
          </a:p>
          <a:p>
            <a:pPr algn="just"/>
            <a:r>
              <a:rPr lang="en-US" dirty="0"/>
              <a:t>It has practical adaptation for blind/visually impaired people and uses hand gesture to text conversion, aiming to provide a summary without considering the signer</a:t>
            </a:r>
            <a:endParaRPr lang="en-IN" dirty="0"/>
          </a:p>
        </p:txBody>
      </p:sp>
      <p:sp>
        <p:nvSpPr>
          <p:cNvPr id="4" name="Date Placeholder 3">
            <a:extLst>
              <a:ext uri="{FF2B5EF4-FFF2-40B4-BE49-F238E27FC236}">
                <a16:creationId xmlns:a16="http://schemas.microsoft.com/office/drawing/2014/main" id="{2257DDC2-C80A-C353-8225-14F4E1DBB0BC}"/>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91C85659-FB5C-C7D4-B8D2-972BC8DEE44A}"/>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668BA475-ADDF-2F44-20A1-27B14D440BF8}"/>
              </a:ext>
            </a:extLst>
          </p:cNvPr>
          <p:cNvSpPr>
            <a:spLocks noGrp="1"/>
          </p:cNvSpPr>
          <p:nvPr>
            <p:ph type="sldNum" sz="quarter" idx="12"/>
          </p:nvPr>
        </p:nvSpPr>
        <p:spPr/>
        <p:txBody>
          <a:bodyPr/>
          <a:lstStyle/>
          <a:p>
            <a:fld id="{5B4F5413-E548-45A8-B9DD-11B71454D5CA}" type="slidenum">
              <a:rPr lang="en-US" smtClean="0"/>
              <a:pPr/>
              <a:t>32</a:t>
            </a:fld>
            <a:endParaRPr lang="en-US" dirty="0"/>
          </a:p>
        </p:txBody>
      </p:sp>
    </p:spTree>
    <p:extLst>
      <p:ext uri="{BB962C8B-B14F-4D97-AF65-F5344CB8AC3E}">
        <p14:creationId xmlns:p14="http://schemas.microsoft.com/office/powerpoint/2010/main" val="21138538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41559-888B-29D3-A170-500179C1BD71}"/>
              </a:ext>
            </a:extLst>
          </p:cNvPr>
          <p:cNvSpPr>
            <a:spLocks noGrp="1"/>
          </p:cNvSpPr>
          <p:nvPr>
            <p:ph type="title"/>
          </p:nvPr>
        </p:nvSpPr>
        <p:spPr/>
        <p:txBody>
          <a:bodyPr>
            <a:normAutofit fontScale="90000"/>
          </a:bodyPr>
          <a:lstStyle/>
          <a:p>
            <a:r>
              <a:rPr lang="en-US" dirty="0"/>
              <a:t>Future enhancements</a:t>
            </a:r>
            <a:endParaRPr lang="en-IN" dirty="0"/>
          </a:p>
        </p:txBody>
      </p:sp>
      <p:sp>
        <p:nvSpPr>
          <p:cNvPr id="3" name="Content Placeholder 2">
            <a:extLst>
              <a:ext uri="{FF2B5EF4-FFF2-40B4-BE49-F238E27FC236}">
                <a16:creationId xmlns:a16="http://schemas.microsoft.com/office/drawing/2014/main" id="{DB371163-4F2C-7CD6-6015-B1A79A31CB34}"/>
              </a:ext>
            </a:extLst>
          </p:cNvPr>
          <p:cNvSpPr>
            <a:spLocks noGrp="1"/>
          </p:cNvSpPr>
          <p:nvPr>
            <p:ph idx="1"/>
          </p:nvPr>
        </p:nvSpPr>
        <p:spPr/>
        <p:txBody>
          <a:bodyPr>
            <a:normAutofit/>
          </a:bodyPr>
          <a:lstStyle/>
          <a:p>
            <a:pPr algn="just"/>
            <a:r>
              <a:rPr lang="en-US" dirty="0"/>
              <a:t>For future development, it will require further research in advanced mathematical methods in image processing </a:t>
            </a:r>
          </a:p>
          <a:p>
            <a:pPr algn="just"/>
            <a:r>
              <a:rPr lang="en-US" dirty="0"/>
              <a:t>This includes new detection algorithms from a mathematical point of view and methods to calculate lighting offsets and adjustments based on the user operating environment</a:t>
            </a:r>
          </a:p>
          <a:p>
            <a:pPr algn="just"/>
            <a:r>
              <a:rPr lang="en-US" dirty="0"/>
              <a:t>Additional research and investments into hardware components such as infra-red cameras or two side-by-side webcams will also help to solve the problem</a:t>
            </a:r>
          </a:p>
          <a:p>
            <a:pPr algn="just"/>
            <a:r>
              <a:rPr lang="en-US" dirty="0"/>
              <a:t>Implementing text-to-speech in regional languages</a:t>
            </a:r>
          </a:p>
          <a:p>
            <a:pPr algn="just"/>
            <a:endParaRPr lang="en-IN" dirty="0"/>
          </a:p>
        </p:txBody>
      </p:sp>
      <p:sp>
        <p:nvSpPr>
          <p:cNvPr id="4" name="Date Placeholder 3">
            <a:extLst>
              <a:ext uri="{FF2B5EF4-FFF2-40B4-BE49-F238E27FC236}">
                <a16:creationId xmlns:a16="http://schemas.microsoft.com/office/drawing/2014/main" id="{44125B6F-8883-F533-6CC2-2FDA287C0336}"/>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6158CBA5-2739-9229-B403-1F85208FF432}"/>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F4A50A2B-4C85-9860-61C0-BAD8563F7ED2}"/>
              </a:ext>
            </a:extLst>
          </p:cNvPr>
          <p:cNvSpPr>
            <a:spLocks noGrp="1"/>
          </p:cNvSpPr>
          <p:nvPr>
            <p:ph type="sldNum" sz="quarter" idx="12"/>
          </p:nvPr>
        </p:nvSpPr>
        <p:spPr/>
        <p:txBody>
          <a:bodyPr/>
          <a:lstStyle/>
          <a:p>
            <a:fld id="{5B4F5413-E548-45A8-B9DD-11B71454D5CA}" type="slidenum">
              <a:rPr lang="en-US" smtClean="0"/>
              <a:pPr/>
              <a:t>33</a:t>
            </a:fld>
            <a:endParaRPr lang="en-US" dirty="0"/>
          </a:p>
        </p:txBody>
      </p:sp>
    </p:spTree>
    <p:extLst>
      <p:ext uri="{BB962C8B-B14F-4D97-AF65-F5344CB8AC3E}">
        <p14:creationId xmlns:p14="http://schemas.microsoft.com/office/powerpoint/2010/main" val="281059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D03F0-62BC-5C57-9CC7-E48BC3E2DDAB}"/>
              </a:ext>
            </a:extLst>
          </p:cNvPr>
          <p:cNvSpPr>
            <a:spLocks noGrp="1"/>
          </p:cNvSpPr>
          <p:nvPr>
            <p:ph type="title"/>
          </p:nvPr>
        </p:nvSpPr>
        <p:spPr/>
        <p:txBody>
          <a:bodyPr>
            <a:normAutofit fontScale="90000"/>
          </a:bodyPr>
          <a:lstStyle/>
          <a:p>
            <a:r>
              <a:rPr lang="en-US" dirty="0"/>
              <a:t>References</a:t>
            </a:r>
            <a:endParaRPr lang="en-IN" dirty="0"/>
          </a:p>
        </p:txBody>
      </p:sp>
      <p:sp>
        <p:nvSpPr>
          <p:cNvPr id="3" name="Content Placeholder 2">
            <a:extLst>
              <a:ext uri="{FF2B5EF4-FFF2-40B4-BE49-F238E27FC236}">
                <a16:creationId xmlns:a16="http://schemas.microsoft.com/office/drawing/2014/main" id="{574B94E2-1BBB-2534-066A-09C1890D53F1}"/>
              </a:ext>
            </a:extLst>
          </p:cNvPr>
          <p:cNvSpPr>
            <a:spLocks noGrp="1"/>
          </p:cNvSpPr>
          <p:nvPr>
            <p:ph idx="1"/>
          </p:nvPr>
        </p:nvSpPr>
        <p:spPr/>
        <p:txBody>
          <a:bodyPr>
            <a:normAutofit/>
          </a:bodyPr>
          <a:lstStyle/>
          <a:p>
            <a:pPr marL="0" indent="0" algn="just">
              <a:lnSpc>
                <a:spcPct val="100000"/>
              </a:lnSpc>
              <a:buNone/>
            </a:pPr>
            <a:r>
              <a:rPr lang="en-US" sz="2000" dirty="0"/>
              <a:t>[1] Sunitha K. A, </a:t>
            </a:r>
            <a:r>
              <a:rPr lang="en-US" sz="2000" dirty="0" err="1"/>
              <a:t>Anitha</a:t>
            </a:r>
            <a:r>
              <a:rPr lang="en-US" sz="2000" dirty="0"/>
              <a:t> </a:t>
            </a:r>
            <a:r>
              <a:rPr lang="en-US" sz="2000" dirty="0" err="1"/>
              <a:t>Saraswathi.P</a:t>
            </a:r>
            <a:r>
              <a:rPr lang="en-US" sz="2000" dirty="0"/>
              <a:t>, </a:t>
            </a:r>
            <a:r>
              <a:rPr lang="en-US" sz="2000" dirty="0" err="1"/>
              <a:t>Aarthi.M</a:t>
            </a:r>
            <a:r>
              <a:rPr lang="en-US" sz="2000" dirty="0"/>
              <a:t>, </a:t>
            </a:r>
            <a:r>
              <a:rPr lang="en-US" sz="2000" dirty="0" err="1"/>
              <a:t>Jayapriya</a:t>
            </a:r>
            <a:r>
              <a:rPr lang="en-US" sz="2000" dirty="0"/>
              <a:t>. K, Lingam Sunny, “Deaf Mute Communication Interpreter- A Review”, International Journal of Applied Engineering Research, Volume 11, pp 290-296, 2016.</a:t>
            </a:r>
          </a:p>
          <a:p>
            <a:pPr marL="0" indent="0" algn="just">
              <a:lnSpc>
                <a:spcPct val="100000"/>
              </a:lnSpc>
              <a:buNone/>
            </a:pPr>
            <a:r>
              <a:rPr lang="en-US" sz="2000" dirty="0"/>
              <a:t>[2] </a:t>
            </a:r>
            <a:r>
              <a:rPr lang="en-US" sz="2000" dirty="0" err="1"/>
              <a:t>Mathavan</a:t>
            </a:r>
            <a:r>
              <a:rPr lang="en-US" sz="2000" dirty="0"/>
              <a:t> Suresh Anand, Nagarajan Mohan Kumar, </a:t>
            </a:r>
            <a:r>
              <a:rPr lang="en-US" sz="2000" dirty="0" err="1"/>
              <a:t>Angappan</a:t>
            </a:r>
            <a:r>
              <a:rPr lang="en-US" sz="2000" dirty="0"/>
              <a:t> </a:t>
            </a:r>
            <a:r>
              <a:rPr lang="en-US" sz="2000" dirty="0" err="1"/>
              <a:t>Kumaresan</a:t>
            </a:r>
            <a:r>
              <a:rPr lang="en-US" sz="2000" dirty="0"/>
              <a:t>, “ An Efficient Framework for Indian Sign Language Recognition Using Wavelet Transform” Circuits and Systems, Volume 7, pp 1874-1883, 2016.</a:t>
            </a:r>
          </a:p>
          <a:p>
            <a:pPr marL="0" indent="0" algn="just">
              <a:lnSpc>
                <a:spcPct val="100000"/>
              </a:lnSpc>
              <a:buNone/>
            </a:pPr>
            <a:r>
              <a:rPr lang="en-US" sz="2000" dirty="0"/>
              <a:t>[3] Mandeep Kaur Ahuja, Amardeep Singh, “Hand Gesture Recognition Using PCA”, International Journal of Computer Science Engineering and Technology (IJCSET), Volume 5, Issue 7, pp. 267-27, July 2015.</a:t>
            </a:r>
          </a:p>
          <a:p>
            <a:pPr marL="0" indent="0" algn="just">
              <a:lnSpc>
                <a:spcPct val="100000"/>
              </a:lnSpc>
              <a:buNone/>
            </a:pPr>
            <a:r>
              <a:rPr lang="en-US" sz="2000" dirty="0"/>
              <a:t>[4] Sagar </a:t>
            </a:r>
            <a:r>
              <a:rPr lang="en-US" sz="2000" dirty="0" err="1"/>
              <a:t>P.More</a:t>
            </a:r>
            <a:r>
              <a:rPr lang="en-US" sz="2000" dirty="0"/>
              <a:t>, Prof. Abdul Sattar, “Hand gesture recognition system for dumb people”.</a:t>
            </a:r>
          </a:p>
          <a:p>
            <a:pPr marL="0" indent="0" algn="just">
              <a:lnSpc>
                <a:spcPct val="100000"/>
              </a:lnSpc>
              <a:buNone/>
            </a:pPr>
            <a:r>
              <a:rPr lang="en-US" sz="2000" dirty="0"/>
              <a:t>[5] International Journal of Science and Research (IJSR).</a:t>
            </a:r>
          </a:p>
          <a:p>
            <a:pPr marL="0" indent="0" algn="just">
              <a:lnSpc>
                <a:spcPct val="100000"/>
              </a:lnSpc>
              <a:buNone/>
            </a:pPr>
            <a:r>
              <a:rPr lang="en-US" sz="2000" dirty="0"/>
              <a:t>[6] </a:t>
            </a:r>
            <a:r>
              <a:rPr lang="en-US" sz="2000" dirty="0" err="1"/>
              <a:t>Chandandeep</a:t>
            </a:r>
            <a:r>
              <a:rPr lang="en-US" sz="2000" dirty="0"/>
              <a:t> Kaur, </a:t>
            </a:r>
            <a:r>
              <a:rPr lang="en-US" sz="2000" dirty="0" err="1"/>
              <a:t>Nivit</a:t>
            </a:r>
            <a:r>
              <a:rPr lang="en-US" sz="2000" dirty="0"/>
              <a:t> Gill, “An Automated System for Indian Sign Language Recognition”, International Journal of Advanced Research in Computer Science and Software Engineering.</a:t>
            </a:r>
            <a:endParaRPr lang="en-IN" sz="2000" dirty="0"/>
          </a:p>
        </p:txBody>
      </p:sp>
      <p:sp>
        <p:nvSpPr>
          <p:cNvPr id="4" name="Date Placeholder 3">
            <a:extLst>
              <a:ext uri="{FF2B5EF4-FFF2-40B4-BE49-F238E27FC236}">
                <a16:creationId xmlns:a16="http://schemas.microsoft.com/office/drawing/2014/main" id="{342BCB7E-FDDF-CCF6-4BC6-DD1AEB19F93C}"/>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FE5DDD97-0B8C-78FA-C458-DDF0F96C6B87}"/>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A8CC3693-A820-86E9-EDBA-BABE6AB5C112}"/>
              </a:ext>
            </a:extLst>
          </p:cNvPr>
          <p:cNvSpPr>
            <a:spLocks noGrp="1"/>
          </p:cNvSpPr>
          <p:nvPr>
            <p:ph type="sldNum" sz="quarter" idx="12"/>
          </p:nvPr>
        </p:nvSpPr>
        <p:spPr/>
        <p:txBody>
          <a:bodyPr/>
          <a:lstStyle/>
          <a:p>
            <a:fld id="{5B4F5413-E548-45A8-B9DD-11B71454D5CA}" type="slidenum">
              <a:rPr lang="en-US" smtClean="0"/>
              <a:pPr/>
              <a:t>34</a:t>
            </a:fld>
            <a:endParaRPr lang="en-US" dirty="0"/>
          </a:p>
        </p:txBody>
      </p:sp>
    </p:spTree>
    <p:extLst>
      <p:ext uri="{BB962C8B-B14F-4D97-AF65-F5344CB8AC3E}">
        <p14:creationId xmlns:p14="http://schemas.microsoft.com/office/powerpoint/2010/main" val="39834843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3858B-4C66-D9A3-35EF-EB3E9F63A213}"/>
              </a:ext>
            </a:extLst>
          </p:cNvPr>
          <p:cNvSpPr>
            <a:spLocks noGrp="1"/>
          </p:cNvSpPr>
          <p:nvPr>
            <p:ph type="title"/>
          </p:nvPr>
        </p:nvSpPr>
        <p:spPr/>
        <p:txBody>
          <a:bodyPr>
            <a:normAutofit fontScale="90000"/>
          </a:bodyPr>
          <a:lstStyle/>
          <a:p>
            <a:r>
              <a:rPr lang="en-US" dirty="0"/>
              <a:t>References</a:t>
            </a:r>
            <a:endParaRPr lang="en-IN" dirty="0"/>
          </a:p>
        </p:txBody>
      </p:sp>
      <p:sp>
        <p:nvSpPr>
          <p:cNvPr id="3" name="Content Placeholder 2">
            <a:extLst>
              <a:ext uri="{FF2B5EF4-FFF2-40B4-BE49-F238E27FC236}">
                <a16:creationId xmlns:a16="http://schemas.microsoft.com/office/drawing/2014/main" id="{9430466D-613F-7399-2C49-323B8D87D353}"/>
              </a:ext>
            </a:extLst>
          </p:cNvPr>
          <p:cNvSpPr>
            <a:spLocks noGrp="1"/>
          </p:cNvSpPr>
          <p:nvPr>
            <p:ph idx="1"/>
          </p:nvPr>
        </p:nvSpPr>
        <p:spPr/>
        <p:txBody>
          <a:bodyPr>
            <a:normAutofit fontScale="70000" lnSpcReduction="20000"/>
          </a:bodyPr>
          <a:lstStyle/>
          <a:p>
            <a:pPr marL="0" indent="0" algn="just">
              <a:lnSpc>
                <a:spcPct val="120000"/>
              </a:lnSpc>
              <a:buNone/>
            </a:pPr>
            <a:r>
              <a:rPr lang="en-IN" dirty="0"/>
              <a:t>[7] Pratibha Pandey, Vinay Jain, “Hand Gesture Recognition for Sign Language Recognition: A Review”, International Journal of Science, Engineering and Technology Research (IJSETR), Volume 4, Issue 3, March 2015.</a:t>
            </a:r>
          </a:p>
          <a:p>
            <a:pPr marL="0" indent="0" algn="just">
              <a:lnSpc>
                <a:spcPct val="120000"/>
              </a:lnSpc>
              <a:buNone/>
            </a:pPr>
            <a:r>
              <a:rPr lang="en-IN" dirty="0"/>
              <a:t>[8] Nakul </a:t>
            </a:r>
            <a:r>
              <a:rPr lang="en-IN" dirty="0" err="1"/>
              <a:t>Nagpal,Dr</a:t>
            </a:r>
            <a:r>
              <a:rPr lang="en-IN" dirty="0"/>
              <a:t>. Arun Mitra., </a:t>
            </a:r>
            <a:r>
              <a:rPr lang="en-IN" dirty="0" err="1"/>
              <a:t>Dr.</a:t>
            </a:r>
            <a:r>
              <a:rPr lang="en-IN" dirty="0"/>
              <a:t> Pankaj Agrawal, “Design Issue and Proposed Implementation of Communication Aid for Deaf &amp; Dumb People”, International Journal on Recent and Innovation Trends in Computing and Communication ,Volume: 3 Issue: 5,pp- 147 – 149.</a:t>
            </a:r>
          </a:p>
          <a:p>
            <a:pPr marL="0" indent="0" algn="just">
              <a:lnSpc>
                <a:spcPct val="120000"/>
              </a:lnSpc>
              <a:buNone/>
            </a:pPr>
            <a:r>
              <a:rPr lang="en-IN" dirty="0"/>
              <a:t>[9] Neelam K. </a:t>
            </a:r>
            <a:r>
              <a:rPr lang="en-IN" dirty="0" err="1"/>
              <a:t>Gilorkar</a:t>
            </a:r>
            <a:r>
              <a:rPr lang="en-IN" dirty="0"/>
              <a:t>, Manisha M. Ingle, “Real Time Detection And Recognition Of Indian And American Sign Language Using Sift”, International Journal of Electronics and Communication Engineering &amp; Technology (IJECET), Volume 5, Issue 5, pp. 11-18 , May 2014.</a:t>
            </a:r>
          </a:p>
          <a:p>
            <a:pPr marL="0" indent="0" algn="just">
              <a:lnSpc>
                <a:spcPct val="120000"/>
              </a:lnSpc>
              <a:buNone/>
            </a:pPr>
            <a:r>
              <a:rPr lang="en-IN" dirty="0"/>
              <a:t>[10] Neelam K. </a:t>
            </a:r>
            <a:r>
              <a:rPr lang="en-IN" dirty="0" err="1"/>
              <a:t>Gilorkar</a:t>
            </a:r>
            <a:r>
              <a:rPr lang="en-IN" dirty="0"/>
              <a:t>, Manisha M. Ingle, “A Review on Feature Extraction for Indian and American Sign Language”, International Journal of Computer Science and Information Technologies, Volume 5 (1) , pp314- 318, 2014.</a:t>
            </a:r>
          </a:p>
          <a:p>
            <a:pPr marL="0" indent="0" algn="just">
              <a:lnSpc>
                <a:spcPct val="120000"/>
              </a:lnSpc>
              <a:buNone/>
            </a:pPr>
            <a:endParaRPr lang="en-IN" dirty="0"/>
          </a:p>
        </p:txBody>
      </p:sp>
      <p:sp>
        <p:nvSpPr>
          <p:cNvPr id="4" name="Date Placeholder 3">
            <a:extLst>
              <a:ext uri="{FF2B5EF4-FFF2-40B4-BE49-F238E27FC236}">
                <a16:creationId xmlns:a16="http://schemas.microsoft.com/office/drawing/2014/main" id="{E667DCB8-C77F-0FC0-F5E8-9C96A5ADAA88}"/>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749F87C7-5943-1C80-6A36-C130CFE6F471}"/>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26D89889-8C5F-5636-CF09-11DFEF0747F1}"/>
              </a:ext>
            </a:extLst>
          </p:cNvPr>
          <p:cNvSpPr>
            <a:spLocks noGrp="1"/>
          </p:cNvSpPr>
          <p:nvPr>
            <p:ph type="sldNum" sz="quarter" idx="12"/>
          </p:nvPr>
        </p:nvSpPr>
        <p:spPr/>
        <p:txBody>
          <a:bodyPr/>
          <a:lstStyle/>
          <a:p>
            <a:fld id="{5B4F5413-E548-45A8-B9DD-11B71454D5CA}" type="slidenum">
              <a:rPr lang="en-US" smtClean="0"/>
              <a:pPr/>
              <a:t>35</a:t>
            </a:fld>
            <a:endParaRPr lang="en-US" dirty="0"/>
          </a:p>
        </p:txBody>
      </p:sp>
    </p:spTree>
    <p:extLst>
      <p:ext uri="{BB962C8B-B14F-4D97-AF65-F5344CB8AC3E}">
        <p14:creationId xmlns:p14="http://schemas.microsoft.com/office/powerpoint/2010/main" val="34882407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BA507-12F1-9631-DE27-C843650C3D88}"/>
              </a:ext>
            </a:extLst>
          </p:cNvPr>
          <p:cNvSpPr>
            <a:spLocks noGrp="1"/>
          </p:cNvSpPr>
          <p:nvPr>
            <p:ph type="title"/>
          </p:nvPr>
        </p:nvSpPr>
        <p:spPr/>
        <p:txBody>
          <a:bodyPr>
            <a:normAutofit fontScale="90000"/>
          </a:bodyPr>
          <a:lstStyle/>
          <a:p>
            <a:r>
              <a:rPr lang="en-US" dirty="0"/>
              <a:t>References</a:t>
            </a:r>
            <a:endParaRPr lang="en-IN" dirty="0"/>
          </a:p>
        </p:txBody>
      </p:sp>
      <p:sp>
        <p:nvSpPr>
          <p:cNvPr id="3" name="Content Placeholder 2">
            <a:extLst>
              <a:ext uri="{FF2B5EF4-FFF2-40B4-BE49-F238E27FC236}">
                <a16:creationId xmlns:a16="http://schemas.microsoft.com/office/drawing/2014/main" id="{D3D12F62-FF07-6E51-33B2-2ACFA5FAE3A7}"/>
              </a:ext>
            </a:extLst>
          </p:cNvPr>
          <p:cNvSpPr>
            <a:spLocks noGrp="1"/>
          </p:cNvSpPr>
          <p:nvPr>
            <p:ph idx="1"/>
          </p:nvPr>
        </p:nvSpPr>
        <p:spPr/>
        <p:txBody>
          <a:bodyPr>
            <a:normAutofit/>
          </a:bodyPr>
          <a:lstStyle/>
          <a:p>
            <a:pPr marL="0" indent="0" algn="just">
              <a:lnSpc>
                <a:spcPct val="120000"/>
              </a:lnSpc>
              <a:buNone/>
            </a:pPr>
            <a:r>
              <a:rPr lang="en-IN" sz="2000" dirty="0"/>
              <a:t>[11] Ashish Sethi, Hemanth ,Kuldeep Kumar, </a:t>
            </a:r>
            <a:r>
              <a:rPr lang="en-IN" sz="2000" dirty="0" err="1"/>
              <a:t>Bhaskara</a:t>
            </a:r>
            <a:r>
              <a:rPr lang="en-IN" sz="2000" dirty="0"/>
              <a:t> Rao ,Krishnan R, “Sign Pro-An Application Suite for Deaf and Dumb”, IJCSET , Volume 2, Issue 5, pp-1203-1206, May 2012.</a:t>
            </a:r>
          </a:p>
          <a:p>
            <a:pPr marL="0" indent="0" algn="just">
              <a:lnSpc>
                <a:spcPct val="120000"/>
              </a:lnSpc>
              <a:buNone/>
            </a:pPr>
            <a:r>
              <a:rPr lang="en-IN" sz="2000" dirty="0"/>
              <a:t>[12] Priyanka Sharma, “Offline Signature Verification Using Surf Feature Extraction and Neural Networks Approach”, International Journal of Computer Science and Information Technologies, Volume 5 (3) , pp 3539-3541, 2014.</a:t>
            </a:r>
          </a:p>
          <a:p>
            <a:pPr algn="just"/>
            <a:endParaRPr lang="en-IN" sz="2000" dirty="0"/>
          </a:p>
        </p:txBody>
      </p:sp>
      <p:sp>
        <p:nvSpPr>
          <p:cNvPr id="4" name="Date Placeholder 3">
            <a:extLst>
              <a:ext uri="{FF2B5EF4-FFF2-40B4-BE49-F238E27FC236}">
                <a16:creationId xmlns:a16="http://schemas.microsoft.com/office/drawing/2014/main" id="{587DC600-B118-65D9-4CCB-44369A270F24}"/>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5B212988-7ECB-D37C-BFED-33CAB5601772}"/>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BD05C359-6958-51BB-B1F2-E65A76A46E7E}"/>
              </a:ext>
            </a:extLst>
          </p:cNvPr>
          <p:cNvSpPr>
            <a:spLocks noGrp="1"/>
          </p:cNvSpPr>
          <p:nvPr>
            <p:ph type="sldNum" sz="quarter" idx="12"/>
          </p:nvPr>
        </p:nvSpPr>
        <p:spPr/>
        <p:txBody>
          <a:bodyPr/>
          <a:lstStyle/>
          <a:p>
            <a:fld id="{5B4F5413-E548-45A8-B9DD-11B71454D5CA}" type="slidenum">
              <a:rPr lang="en-US" smtClean="0"/>
              <a:pPr/>
              <a:t>36</a:t>
            </a:fld>
            <a:endParaRPr lang="en-US" dirty="0"/>
          </a:p>
        </p:txBody>
      </p:sp>
    </p:spTree>
    <p:extLst>
      <p:ext uri="{BB962C8B-B14F-4D97-AF65-F5344CB8AC3E}">
        <p14:creationId xmlns:p14="http://schemas.microsoft.com/office/powerpoint/2010/main" val="26349491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C2C66-9F3F-1DAA-3A16-D0B7E9DB5CE0}"/>
              </a:ext>
            </a:extLst>
          </p:cNvPr>
          <p:cNvSpPr>
            <a:spLocks noGrp="1"/>
          </p:cNvSpPr>
          <p:nvPr>
            <p:ph type="title"/>
          </p:nvPr>
        </p:nvSpPr>
        <p:spPr>
          <a:xfrm>
            <a:off x="838200" y="2766218"/>
            <a:ext cx="10515600" cy="1325563"/>
          </a:xfrm>
        </p:spPr>
        <p:txBody>
          <a:bodyPr/>
          <a:lstStyle/>
          <a:p>
            <a:pPr algn="ctr"/>
            <a:r>
              <a:rPr lang="en-US" dirty="0"/>
              <a:t>Question and Answer</a:t>
            </a:r>
            <a:endParaRPr lang="en-IN" dirty="0"/>
          </a:p>
        </p:txBody>
      </p:sp>
      <p:sp>
        <p:nvSpPr>
          <p:cNvPr id="4" name="Date Placeholder 3">
            <a:extLst>
              <a:ext uri="{FF2B5EF4-FFF2-40B4-BE49-F238E27FC236}">
                <a16:creationId xmlns:a16="http://schemas.microsoft.com/office/drawing/2014/main" id="{A05EA093-71BC-F787-9F91-C4FFC0513495}"/>
              </a:ext>
            </a:extLst>
          </p:cNvPr>
          <p:cNvSpPr>
            <a:spLocks noGrp="1"/>
          </p:cNvSpPr>
          <p:nvPr>
            <p:ph type="dt" sz="half" idx="10"/>
          </p:nvPr>
        </p:nvSpPr>
        <p:spPr/>
        <p:txBody>
          <a:bodyPr/>
          <a:lstStyle/>
          <a:p>
            <a:r>
              <a:rPr lang="en-US"/>
              <a:t>VIII Semester, Department of ISE, RNSIT</a:t>
            </a:r>
            <a:endParaRPr lang="en-IN"/>
          </a:p>
        </p:txBody>
      </p:sp>
      <p:sp>
        <p:nvSpPr>
          <p:cNvPr id="5" name="Footer Placeholder 4">
            <a:extLst>
              <a:ext uri="{FF2B5EF4-FFF2-40B4-BE49-F238E27FC236}">
                <a16:creationId xmlns:a16="http://schemas.microsoft.com/office/drawing/2014/main" id="{44AB6D2A-BBD9-6437-1990-475B7B1B6D63}"/>
              </a:ext>
            </a:extLst>
          </p:cNvPr>
          <p:cNvSpPr>
            <a:spLocks noGrp="1"/>
          </p:cNvSpPr>
          <p:nvPr>
            <p:ph type="ftr" sz="quarter" idx="11"/>
          </p:nvPr>
        </p:nvSpPr>
        <p:spPr/>
        <p:txBody>
          <a:bodyPr/>
          <a:lstStyle/>
          <a:p>
            <a:r>
              <a:rPr lang="en-IN" dirty="0"/>
              <a:t>2022 - 2023</a:t>
            </a:r>
          </a:p>
        </p:txBody>
      </p:sp>
      <p:sp>
        <p:nvSpPr>
          <p:cNvPr id="6" name="Slide Number Placeholder 5">
            <a:extLst>
              <a:ext uri="{FF2B5EF4-FFF2-40B4-BE49-F238E27FC236}">
                <a16:creationId xmlns:a16="http://schemas.microsoft.com/office/drawing/2014/main" id="{7E0960C2-B499-5C2C-ADB2-BE5C50772312}"/>
              </a:ext>
            </a:extLst>
          </p:cNvPr>
          <p:cNvSpPr>
            <a:spLocks noGrp="1"/>
          </p:cNvSpPr>
          <p:nvPr>
            <p:ph type="sldNum" sz="quarter" idx="12"/>
          </p:nvPr>
        </p:nvSpPr>
        <p:spPr/>
        <p:txBody>
          <a:bodyPr/>
          <a:lstStyle/>
          <a:p>
            <a:fld id="{DA1882CA-5D75-4EF4-889E-E1F8DB514107}" type="slidenum">
              <a:rPr lang="en-IN" smtClean="0"/>
              <a:t>37</a:t>
            </a:fld>
            <a:endParaRPr lang="en-IN"/>
          </a:p>
        </p:txBody>
      </p:sp>
    </p:spTree>
    <p:extLst>
      <p:ext uri="{BB962C8B-B14F-4D97-AF65-F5344CB8AC3E}">
        <p14:creationId xmlns:p14="http://schemas.microsoft.com/office/powerpoint/2010/main" val="38323768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B5024A3-5670-ADFD-0F63-4999CDA245FA}"/>
              </a:ext>
            </a:extLst>
          </p:cNvPr>
          <p:cNvSpPr>
            <a:spLocks noGrp="1"/>
          </p:cNvSpPr>
          <p:nvPr>
            <p:ph type="dt" sz="half" idx="10"/>
          </p:nvPr>
        </p:nvSpPr>
        <p:spPr/>
        <p:txBody>
          <a:bodyPr/>
          <a:lstStyle/>
          <a:p>
            <a:r>
              <a:rPr lang="en-US"/>
              <a:t>VIII Semester, Department of ISE, RNSIT</a:t>
            </a:r>
            <a:endParaRPr lang="en-IN"/>
          </a:p>
        </p:txBody>
      </p:sp>
      <p:sp>
        <p:nvSpPr>
          <p:cNvPr id="5" name="Footer Placeholder 4">
            <a:extLst>
              <a:ext uri="{FF2B5EF4-FFF2-40B4-BE49-F238E27FC236}">
                <a16:creationId xmlns:a16="http://schemas.microsoft.com/office/drawing/2014/main" id="{1371A33D-35B2-2AB0-30FD-466DCD249128}"/>
              </a:ext>
            </a:extLst>
          </p:cNvPr>
          <p:cNvSpPr>
            <a:spLocks noGrp="1"/>
          </p:cNvSpPr>
          <p:nvPr>
            <p:ph type="ftr" sz="quarter" idx="11"/>
          </p:nvPr>
        </p:nvSpPr>
        <p:spPr/>
        <p:txBody>
          <a:bodyPr/>
          <a:lstStyle/>
          <a:p>
            <a:r>
              <a:rPr lang="en-IN" dirty="0"/>
              <a:t>2022 - 2023</a:t>
            </a:r>
          </a:p>
        </p:txBody>
      </p:sp>
      <p:sp>
        <p:nvSpPr>
          <p:cNvPr id="6" name="Slide Number Placeholder 5">
            <a:extLst>
              <a:ext uri="{FF2B5EF4-FFF2-40B4-BE49-F238E27FC236}">
                <a16:creationId xmlns:a16="http://schemas.microsoft.com/office/drawing/2014/main" id="{D4B86FE1-5014-3F84-DFC1-0BEBF1083F80}"/>
              </a:ext>
            </a:extLst>
          </p:cNvPr>
          <p:cNvSpPr>
            <a:spLocks noGrp="1"/>
          </p:cNvSpPr>
          <p:nvPr>
            <p:ph type="sldNum" sz="quarter" idx="12"/>
          </p:nvPr>
        </p:nvSpPr>
        <p:spPr/>
        <p:txBody>
          <a:bodyPr/>
          <a:lstStyle/>
          <a:p>
            <a:fld id="{DA1882CA-5D75-4EF4-889E-E1F8DB514107}" type="slidenum">
              <a:rPr lang="en-IN" smtClean="0"/>
              <a:t>38</a:t>
            </a:fld>
            <a:endParaRPr lang="en-IN"/>
          </a:p>
        </p:txBody>
      </p:sp>
      <p:sp>
        <p:nvSpPr>
          <p:cNvPr id="7" name="Title 1">
            <a:extLst>
              <a:ext uri="{FF2B5EF4-FFF2-40B4-BE49-F238E27FC236}">
                <a16:creationId xmlns:a16="http://schemas.microsoft.com/office/drawing/2014/main" id="{880984AD-3A89-43BC-AA8E-8A1D502F5BEC}"/>
              </a:ext>
            </a:extLst>
          </p:cNvPr>
          <p:cNvSpPr>
            <a:spLocks noGrp="1"/>
          </p:cNvSpPr>
          <p:nvPr>
            <p:ph type="title"/>
          </p:nvPr>
        </p:nvSpPr>
        <p:spPr>
          <a:xfrm>
            <a:off x="838200" y="2766218"/>
            <a:ext cx="10515600" cy="1325563"/>
          </a:xfrm>
        </p:spPr>
        <p:txBody>
          <a:bodyPr/>
          <a:lstStyle/>
          <a:p>
            <a:pPr algn="ctr"/>
            <a:r>
              <a:rPr lang="en-US" dirty="0"/>
              <a:t>Thank You.</a:t>
            </a:r>
            <a:endParaRPr lang="en-IN" dirty="0"/>
          </a:p>
        </p:txBody>
      </p:sp>
    </p:spTree>
    <p:extLst>
      <p:ext uri="{BB962C8B-B14F-4D97-AF65-F5344CB8AC3E}">
        <p14:creationId xmlns:p14="http://schemas.microsoft.com/office/powerpoint/2010/main" val="2937495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10751-2E35-D526-4EC5-D0EBCC8C5B40}"/>
              </a:ext>
            </a:extLst>
          </p:cNvPr>
          <p:cNvSpPr>
            <a:spLocks noGrp="1"/>
          </p:cNvSpPr>
          <p:nvPr>
            <p:ph type="title"/>
          </p:nvPr>
        </p:nvSpPr>
        <p:spPr/>
        <p:txBody>
          <a:bodyPr>
            <a:normAutofit fontScale="90000"/>
          </a:bodyPr>
          <a:lstStyle/>
          <a:p>
            <a:r>
              <a:rPr lang="en-US" dirty="0"/>
              <a:t>Introduction</a:t>
            </a:r>
            <a:br>
              <a:rPr lang="en-US" sz="3600" b="1" u="sng" dirty="0">
                <a:solidFill>
                  <a:schemeClr val="accent1">
                    <a:lumMod val="75000"/>
                  </a:schemeClr>
                </a:solidFill>
                <a:latin typeface="Times New Roman" pitchFamily="18" charset="0"/>
                <a:cs typeface="Times New Roman" pitchFamily="18" charset="0"/>
              </a:rPr>
            </a:br>
            <a:endParaRPr lang="en-IN" dirty="0"/>
          </a:p>
        </p:txBody>
      </p:sp>
      <p:sp>
        <p:nvSpPr>
          <p:cNvPr id="3" name="Content Placeholder 2">
            <a:extLst>
              <a:ext uri="{FF2B5EF4-FFF2-40B4-BE49-F238E27FC236}">
                <a16:creationId xmlns:a16="http://schemas.microsoft.com/office/drawing/2014/main" id="{91459CFA-DB85-5EB5-A9C0-C48334A80E7B}"/>
              </a:ext>
            </a:extLst>
          </p:cNvPr>
          <p:cNvSpPr>
            <a:spLocks noGrp="1"/>
          </p:cNvSpPr>
          <p:nvPr>
            <p:ph idx="1"/>
          </p:nvPr>
        </p:nvSpPr>
        <p:spPr/>
        <p:txBody>
          <a:bodyPr/>
          <a:lstStyle/>
          <a:p>
            <a:pPr marL="416719" indent="-285750" algn="just">
              <a:lnSpc>
                <a:spcPct val="170000"/>
              </a:lnSpc>
              <a:spcBef>
                <a:spcPts val="0"/>
              </a:spcBef>
              <a:buClr>
                <a:schemeClr val="dk1"/>
              </a:buClr>
              <a:buSzPct val="100000"/>
            </a:pPr>
            <a:r>
              <a:rPr lang="en-US" sz="1800" dirty="0">
                <a:solidFill>
                  <a:schemeClr val="dk1"/>
                </a:solidFill>
                <a:sym typeface="Times New Roman"/>
              </a:rPr>
              <a:t>The hand gestures are one of the typical methods used in sign language which can represent ideas using unique shapes and finger orientation have a scope for  human machine interaction</a:t>
            </a:r>
          </a:p>
          <a:p>
            <a:pPr marL="416719" indent="-285750" algn="just">
              <a:lnSpc>
                <a:spcPct val="170000"/>
              </a:lnSpc>
              <a:spcBef>
                <a:spcPts val="0"/>
              </a:spcBef>
              <a:buClr>
                <a:schemeClr val="dk1"/>
              </a:buClr>
              <a:buSzPct val="100000"/>
            </a:pPr>
            <a:r>
              <a:rPr lang="en-US" sz="1800" dirty="0">
                <a:solidFill>
                  <a:schemeClr val="dk1"/>
                </a:solidFill>
                <a:sym typeface="Times New Roman"/>
              </a:rPr>
              <a:t>Gestures are considered as the most natural expressive way for communications between human and computers in virtual  system.</a:t>
            </a:r>
          </a:p>
          <a:p>
            <a:endParaRPr lang="en-IN" dirty="0"/>
          </a:p>
        </p:txBody>
      </p:sp>
      <p:sp>
        <p:nvSpPr>
          <p:cNvPr id="4" name="Date Placeholder 3">
            <a:extLst>
              <a:ext uri="{FF2B5EF4-FFF2-40B4-BE49-F238E27FC236}">
                <a16:creationId xmlns:a16="http://schemas.microsoft.com/office/drawing/2014/main" id="{93999C99-8191-9F07-AEF4-999049742D90}"/>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DABE419C-6DC1-EBFB-9B7E-0D000CC62D90}"/>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5F6277C2-3A43-86E8-6007-076AE9C579A5}"/>
              </a:ext>
            </a:extLst>
          </p:cNvPr>
          <p:cNvSpPr>
            <a:spLocks noGrp="1"/>
          </p:cNvSpPr>
          <p:nvPr>
            <p:ph type="sldNum" sz="quarter" idx="12"/>
          </p:nvPr>
        </p:nvSpPr>
        <p:spPr/>
        <p:txBody>
          <a:bodyPr/>
          <a:lstStyle/>
          <a:p>
            <a:fld id="{5B4F5413-E548-45A8-B9DD-11B71454D5CA}" type="slidenum">
              <a:rPr lang="en-US" smtClean="0"/>
              <a:pPr/>
              <a:t>4</a:t>
            </a:fld>
            <a:endParaRPr lang="en-US" dirty="0"/>
          </a:p>
        </p:txBody>
      </p:sp>
      <p:pic>
        <p:nvPicPr>
          <p:cNvPr id="2050" name="Picture 2" descr="640+ Child Sign Language Illustrations, Royalty-Free Vector Graphics &amp; Clip  Art - iStock | Deaf child sign language">
            <a:extLst>
              <a:ext uri="{FF2B5EF4-FFF2-40B4-BE49-F238E27FC236}">
                <a16:creationId xmlns:a16="http://schemas.microsoft.com/office/drawing/2014/main" id="{AE9F2148-327A-656F-D31F-95EF3DA2FEA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35784" y1="41830" x2="35784" y2="41830"/>
                        <a14:foregroundMark x1="31863" y1="33987" x2="39869" y2="41667"/>
                        <a14:foregroundMark x1="39869" y1="41667" x2="43791" y2="39216"/>
                        <a14:backgroundMark x1="48529" y1="18137" x2="55556" y2="18137"/>
                        <a14:backgroundMark x1="18627" y1="36438" x2="19771" y2="30719"/>
                      </a14:backgroundRemoval>
                    </a14:imgEffect>
                  </a14:imgLayer>
                </a14:imgProps>
              </a:ext>
              <a:ext uri="{28A0092B-C50C-407E-A947-70E740481C1C}">
                <a14:useLocalDpi xmlns:a14="http://schemas.microsoft.com/office/drawing/2010/main" val="0"/>
              </a:ext>
            </a:extLst>
          </a:blip>
          <a:srcRect/>
          <a:stretch>
            <a:fillRect/>
          </a:stretch>
        </p:blipFill>
        <p:spPr bwMode="auto">
          <a:xfrm>
            <a:off x="3886700" y="2564904"/>
            <a:ext cx="4418599" cy="4418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2361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68F53-73B4-78D5-7DCB-36AADBA1AB8F}"/>
              </a:ext>
            </a:extLst>
          </p:cNvPr>
          <p:cNvSpPr>
            <a:spLocks noGrp="1"/>
          </p:cNvSpPr>
          <p:nvPr>
            <p:ph type="title"/>
          </p:nvPr>
        </p:nvSpPr>
        <p:spPr/>
        <p:txBody>
          <a:bodyPr>
            <a:normAutofit fontScale="90000"/>
          </a:bodyPr>
          <a:lstStyle/>
          <a:p>
            <a:r>
              <a:rPr lang="en-US" dirty="0"/>
              <a:t>Introduction</a:t>
            </a:r>
            <a:endParaRPr lang="en-IN" dirty="0"/>
          </a:p>
        </p:txBody>
      </p:sp>
      <p:sp>
        <p:nvSpPr>
          <p:cNvPr id="3" name="Content Placeholder 2">
            <a:extLst>
              <a:ext uri="{FF2B5EF4-FFF2-40B4-BE49-F238E27FC236}">
                <a16:creationId xmlns:a16="http://schemas.microsoft.com/office/drawing/2014/main" id="{69AEF3A0-8A12-2D4F-80F8-C2AF33D2B88C}"/>
              </a:ext>
            </a:extLst>
          </p:cNvPr>
          <p:cNvSpPr>
            <a:spLocks noGrp="1"/>
          </p:cNvSpPr>
          <p:nvPr>
            <p:ph idx="1"/>
          </p:nvPr>
        </p:nvSpPr>
        <p:spPr/>
        <p:txBody>
          <a:bodyPr>
            <a:normAutofit/>
          </a:bodyPr>
          <a:lstStyle/>
          <a:p>
            <a:pPr marL="416719" indent="-285750" algn="just">
              <a:lnSpc>
                <a:spcPct val="170000"/>
              </a:lnSpc>
              <a:spcBef>
                <a:spcPts val="0"/>
              </a:spcBef>
              <a:buClr>
                <a:schemeClr val="dk1"/>
              </a:buClr>
              <a:buSzPct val="100000"/>
            </a:pPr>
            <a:r>
              <a:rPr lang="en-US" sz="1800" dirty="0">
                <a:solidFill>
                  <a:schemeClr val="dk1"/>
                </a:solidFill>
                <a:sym typeface="Times New Roman"/>
              </a:rPr>
              <a:t>The strategy proposed makes utilization of a webcam through which hand gestures given by the user are captured and identified accordingly</a:t>
            </a:r>
          </a:p>
          <a:p>
            <a:pPr marL="416719" indent="-285750" algn="just">
              <a:lnSpc>
                <a:spcPct val="170000"/>
              </a:lnSpc>
              <a:spcBef>
                <a:spcPts val="0"/>
              </a:spcBef>
              <a:buClr>
                <a:schemeClr val="dk1"/>
              </a:buClr>
              <a:buSzPct val="100000"/>
            </a:pPr>
            <a:r>
              <a:rPr lang="en-US" sz="1800" dirty="0"/>
              <a:t>Indian Sign Language (ISL) is one of the most difficult subjects since, unlike American Sign Language (ASL), as it is still in the early stages of development. This initiative seeks to aid in the ongoing investigation of this topic by offering an ISL data set. </a:t>
            </a:r>
          </a:p>
          <a:p>
            <a:pPr algn="just"/>
            <a:endParaRPr lang="en-IN" dirty="0"/>
          </a:p>
        </p:txBody>
      </p:sp>
      <p:sp>
        <p:nvSpPr>
          <p:cNvPr id="4" name="Date Placeholder 3">
            <a:extLst>
              <a:ext uri="{FF2B5EF4-FFF2-40B4-BE49-F238E27FC236}">
                <a16:creationId xmlns:a16="http://schemas.microsoft.com/office/drawing/2014/main" id="{5523D934-D7F2-5BB3-D2D1-D178B8FD5B03}"/>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85F314AE-3B6A-F3CF-4EBB-863D0D6D7144}"/>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A462A24C-03CE-4D3E-9325-C6062F51AE6B}"/>
              </a:ext>
            </a:extLst>
          </p:cNvPr>
          <p:cNvSpPr>
            <a:spLocks noGrp="1"/>
          </p:cNvSpPr>
          <p:nvPr>
            <p:ph type="sldNum" sz="quarter" idx="12"/>
          </p:nvPr>
        </p:nvSpPr>
        <p:spPr/>
        <p:txBody>
          <a:bodyPr/>
          <a:lstStyle/>
          <a:p>
            <a:fld id="{5B4F5413-E548-45A8-B9DD-11B71454D5CA}" type="slidenum">
              <a:rPr lang="en-US" smtClean="0"/>
              <a:pPr/>
              <a:t>5</a:t>
            </a:fld>
            <a:endParaRPr lang="en-US" dirty="0"/>
          </a:p>
        </p:txBody>
      </p:sp>
    </p:spTree>
    <p:extLst>
      <p:ext uri="{BB962C8B-B14F-4D97-AF65-F5344CB8AC3E}">
        <p14:creationId xmlns:p14="http://schemas.microsoft.com/office/powerpoint/2010/main" val="2780503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E2DB303-790D-6645-F7AF-885D033D10BD}"/>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7ACD2C07-AF60-5004-CCFF-B19EB4837AAD}"/>
              </a:ext>
            </a:extLst>
          </p:cNvPr>
          <p:cNvSpPr>
            <a:spLocks noGrp="1"/>
          </p:cNvSpPr>
          <p:nvPr>
            <p:ph type="ftr" sz="quarter" idx="11"/>
          </p:nvPr>
        </p:nvSpPr>
        <p:spPr/>
        <p:txBody>
          <a:bodyPr/>
          <a:lstStyle/>
          <a:p>
            <a:r>
              <a:rPr lang="en-US" dirty="0"/>
              <a:t>2022 - 2023</a:t>
            </a:r>
          </a:p>
        </p:txBody>
      </p:sp>
      <p:sp>
        <p:nvSpPr>
          <p:cNvPr id="6" name="Slide Number Placeholder 5">
            <a:extLst>
              <a:ext uri="{FF2B5EF4-FFF2-40B4-BE49-F238E27FC236}">
                <a16:creationId xmlns:a16="http://schemas.microsoft.com/office/drawing/2014/main" id="{E012647A-1B57-698E-420A-F395D0ADD40C}"/>
              </a:ext>
            </a:extLst>
          </p:cNvPr>
          <p:cNvSpPr>
            <a:spLocks noGrp="1"/>
          </p:cNvSpPr>
          <p:nvPr>
            <p:ph type="sldNum" sz="quarter" idx="12"/>
          </p:nvPr>
        </p:nvSpPr>
        <p:spPr/>
        <p:txBody>
          <a:bodyPr/>
          <a:lstStyle/>
          <a:p>
            <a:fld id="{5B4F5413-E548-45A8-B9DD-11B71454D5CA}" type="slidenum">
              <a:rPr lang="en-US" smtClean="0"/>
              <a:pPr/>
              <a:t>6</a:t>
            </a:fld>
            <a:endParaRPr lang="en-US" dirty="0"/>
          </a:p>
        </p:txBody>
      </p:sp>
      <p:pic>
        <p:nvPicPr>
          <p:cNvPr id="1026" name="Picture 2" descr="Indian sign language for numbers and alphabets. | Download Scientific  Diagram">
            <a:extLst>
              <a:ext uri="{FF2B5EF4-FFF2-40B4-BE49-F238E27FC236}">
                <a16:creationId xmlns:a16="http://schemas.microsoft.com/office/drawing/2014/main" id="{8EF4E766-09C9-F502-0AFB-721319A4A590}"/>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40143"/>
          <a:stretch/>
        </p:blipFill>
        <p:spPr bwMode="auto">
          <a:xfrm>
            <a:off x="623392" y="2780928"/>
            <a:ext cx="5327545" cy="22547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ndian sign language for numbers and alphabets. | Download Scientific  Diagram">
            <a:extLst>
              <a:ext uri="{FF2B5EF4-FFF2-40B4-BE49-F238E27FC236}">
                <a16:creationId xmlns:a16="http://schemas.microsoft.com/office/drawing/2014/main" id="{ABFB27E5-877A-2E8F-24BF-1780307979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374" t="19116" b="59856"/>
          <a:stretch/>
        </p:blipFill>
        <p:spPr bwMode="auto">
          <a:xfrm>
            <a:off x="1379214" y="1988840"/>
            <a:ext cx="3815900" cy="79208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merican Sign Language Facts and Information | Disabled World">
            <a:extLst>
              <a:ext uri="{FF2B5EF4-FFF2-40B4-BE49-F238E27FC236}">
                <a16:creationId xmlns:a16="http://schemas.microsoft.com/office/drawing/2014/main" id="{76513FF6-B80B-1ECE-FD34-16BA0EA8FC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57767" y="1268760"/>
            <a:ext cx="3448454" cy="412090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8687D52-0464-FDC6-C21B-64A4A3F77F4D}"/>
              </a:ext>
            </a:extLst>
          </p:cNvPr>
          <p:cNvSpPr txBox="1"/>
          <p:nvPr/>
        </p:nvSpPr>
        <p:spPr>
          <a:xfrm>
            <a:off x="2335644" y="5678617"/>
            <a:ext cx="1903040" cy="307777"/>
          </a:xfrm>
          <a:prstGeom prst="rect">
            <a:avLst/>
          </a:prstGeom>
          <a:noFill/>
        </p:spPr>
        <p:txBody>
          <a:bodyPr wrap="square" rtlCol="0">
            <a:spAutoFit/>
          </a:bodyPr>
          <a:lstStyle/>
          <a:p>
            <a:r>
              <a:rPr lang="en-US" sz="1400" dirty="0">
                <a:latin typeface="Urbanist" panose="020B0A04040200000203" pitchFamily="34" charset="0"/>
                <a:ea typeface="Urbanist" panose="020B0A04040200000203" pitchFamily="34" charset="0"/>
                <a:cs typeface="Urbanist" panose="020B0A04040200000203" pitchFamily="34" charset="0"/>
              </a:rPr>
              <a:t>Indian Sign Language</a:t>
            </a:r>
            <a:endParaRPr lang="en-IN" sz="1400" dirty="0">
              <a:latin typeface="Urbanist" panose="020B0A04040200000203" pitchFamily="34" charset="0"/>
              <a:ea typeface="Urbanist" panose="020B0A04040200000203" pitchFamily="34" charset="0"/>
              <a:cs typeface="Urbanist" panose="020B0A04040200000203" pitchFamily="34" charset="0"/>
            </a:endParaRPr>
          </a:p>
        </p:txBody>
      </p:sp>
      <p:sp>
        <p:nvSpPr>
          <p:cNvPr id="8" name="TextBox 7">
            <a:extLst>
              <a:ext uri="{FF2B5EF4-FFF2-40B4-BE49-F238E27FC236}">
                <a16:creationId xmlns:a16="http://schemas.microsoft.com/office/drawing/2014/main" id="{5E85B6BD-92B3-F42B-840F-AA8BC9394502}"/>
              </a:ext>
            </a:extLst>
          </p:cNvPr>
          <p:cNvSpPr txBox="1"/>
          <p:nvPr/>
        </p:nvSpPr>
        <p:spPr>
          <a:xfrm>
            <a:off x="7974995" y="5678769"/>
            <a:ext cx="2213998" cy="307777"/>
          </a:xfrm>
          <a:prstGeom prst="rect">
            <a:avLst/>
          </a:prstGeom>
          <a:noFill/>
        </p:spPr>
        <p:txBody>
          <a:bodyPr wrap="square" rtlCol="0">
            <a:spAutoFit/>
          </a:bodyPr>
          <a:lstStyle/>
          <a:p>
            <a:r>
              <a:rPr lang="en-US" sz="1400" dirty="0">
                <a:latin typeface="Urbanist" panose="020B0A04040200000203" pitchFamily="34" charset="0"/>
                <a:ea typeface="Urbanist" panose="020B0A04040200000203" pitchFamily="34" charset="0"/>
                <a:cs typeface="Urbanist" panose="020B0A04040200000203" pitchFamily="34" charset="0"/>
              </a:rPr>
              <a:t>American Sign Language</a:t>
            </a:r>
            <a:endParaRPr lang="en-IN" sz="1400" dirty="0">
              <a:latin typeface="Urbanist" panose="020B0A04040200000203" pitchFamily="34" charset="0"/>
              <a:ea typeface="Urbanist" panose="020B0A04040200000203" pitchFamily="34" charset="0"/>
              <a:cs typeface="Urbanist" panose="020B0A04040200000203" pitchFamily="34" charset="0"/>
            </a:endParaRPr>
          </a:p>
        </p:txBody>
      </p:sp>
    </p:spTree>
    <p:extLst>
      <p:ext uri="{BB962C8B-B14F-4D97-AF65-F5344CB8AC3E}">
        <p14:creationId xmlns:p14="http://schemas.microsoft.com/office/powerpoint/2010/main" val="3093796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645F6-1D3D-AC87-21A3-21455ADE363D}"/>
              </a:ext>
            </a:extLst>
          </p:cNvPr>
          <p:cNvSpPr>
            <a:spLocks noGrp="1"/>
          </p:cNvSpPr>
          <p:nvPr>
            <p:ph type="title"/>
          </p:nvPr>
        </p:nvSpPr>
        <p:spPr/>
        <p:txBody>
          <a:bodyPr>
            <a:normAutofit fontScale="90000"/>
          </a:bodyPr>
          <a:lstStyle/>
          <a:p>
            <a:r>
              <a:rPr lang="en-IN" dirty="0"/>
              <a:t>Literature Review</a:t>
            </a:r>
            <a:br>
              <a:rPr lang="en-IN" dirty="0"/>
            </a:br>
            <a:endParaRPr lang="en-IN" dirty="0"/>
          </a:p>
        </p:txBody>
      </p:sp>
      <p:sp>
        <p:nvSpPr>
          <p:cNvPr id="4" name="Date Placeholder 3">
            <a:extLst>
              <a:ext uri="{FF2B5EF4-FFF2-40B4-BE49-F238E27FC236}">
                <a16:creationId xmlns:a16="http://schemas.microsoft.com/office/drawing/2014/main" id="{D0314568-8254-D87A-B252-754B32F22C52}"/>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B463D914-46BD-BCC9-935F-E1F8F657437A}"/>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B225E2F0-5418-6E3B-AFE5-8F8F205BE299}"/>
              </a:ext>
            </a:extLst>
          </p:cNvPr>
          <p:cNvSpPr>
            <a:spLocks noGrp="1"/>
          </p:cNvSpPr>
          <p:nvPr>
            <p:ph type="sldNum" sz="quarter" idx="12"/>
          </p:nvPr>
        </p:nvSpPr>
        <p:spPr/>
        <p:txBody>
          <a:bodyPr/>
          <a:lstStyle/>
          <a:p>
            <a:fld id="{5B4F5413-E548-45A8-B9DD-11B71454D5CA}" type="slidenum">
              <a:rPr lang="en-US" smtClean="0"/>
              <a:pPr/>
              <a:t>7</a:t>
            </a:fld>
            <a:endParaRPr lang="en-US" dirty="0"/>
          </a:p>
        </p:txBody>
      </p:sp>
      <p:graphicFrame>
        <p:nvGraphicFramePr>
          <p:cNvPr id="7" name="Table 6">
            <a:extLst>
              <a:ext uri="{FF2B5EF4-FFF2-40B4-BE49-F238E27FC236}">
                <a16:creationId xmlns:a16="http://schemas.microsoft.com/office/drawing/2014/main" id="{C6A5A894-FEE0-138D-CBAE-8975C9706B86}"/>
              </a:ext>
            </a:extLst>
          </p:cNvPr>
          <p:cNvGraphicFramePr>
            <a:graphicFrameLocks noGrp="1"/>
          </p:cNvGraphicFramePr>
          <p:nvPr>
            <p:extLst>
              <p:ext uri="{D42A27DB-BD31-4B8C-83A1-F6EECF244321}">
                <p14:modId xmlns:p14="http://schemas.microsoft.com/office/powerpoint/2010/main" val="1352500112"/>
              </p:ext>
            </p:extLst>
          </p:nvPr>
        </p:nvGraphicFramePr>
        <p:xfrm>
          <a:off x="768625" y="774800"/>
          <a:ext cx="10585175" cy="5563835"/>
        </p:xfrm>
        <a:graphic>
          <a:graphicData uri="http://schemas.openxmlformats.org/drawingml/2006/table">
            <a:tbl>
              <a:tblPr firstRow="1" firstCol="1" bandRow="1">
                <a:tableStyleId>{7E9639D4-E3E2-4D34-9284-5A2195B3D0D7}</a:tableStyleId>
              </a:tblPr>
              <a:tblGrid>
                <a:gridCol w="604135">
                  <a:extLst>
                    <a:ext uri="{9D8B030D-6E8A-4147-A177-3AD203B41FA5}">
                      <a16:colId xmlns:a16="http://schemas.microsoft.com/office/drawing/2014/main" val="3455939076"/>
                    </a:ext>
                  </a:extLst>
                </a:gridCol>
                <a:gridCol w="1958798">
                  <a:extLst>
                    <a:ext uri="{9D8B030D-6E8A-4147-A177-3AD203B41FA5}">
                      <a16:colId xmlns:a16="http://schemas.microsoft.com/office/drawing/2014/main" val="3664863432"/>
                    </a:ext>
                  </a:extLst>
                </a:gridCol>
                <a:gridCol w="1131220">
                  <a:extLst>
                    <a:ext uri="{9D8B030D-6E8A-4147-A177-3AD203B41FA5}">
                      <a16:colId xmlns:a16="http://schemas.microsoft.com/office/drawing/2014/main" val="84136682"/>
                    </a:ext>
                  </a:extLst>
                </a:gridCol>
                <a:gridCol w="2273327">
                  <a:extLst>
                    <a:ext uri="{9D8B030D-6E8A-4147-A177-3AD203B41FA5}">
                      <a16:colId xmlns:a16="http://schemas.microsoft.com/office/drawing/2014/main" val="3697039582"/>
                    </a:ext>
                  </a:extLst>
                </a:gridCol>
                <a:gridCol w="2770618">
                  <a:extLst>
                    <a:ext uri="{9D8B030D-6E8A-4147-A177-3AD203B41FA5}">
                      <a16:colId xmlns:a16="http://schemas.microsoft.com/office/drawing/2014/main" val="4204408496"/>
                    </a:ext>
                  </a:extLst>
                </a:gridCol>
                <a:gridCol w="1847077">
                  <a:extLst>
                    <a:ext uri="{9D8B030D-6E8A-4147-A177-3AD203B41FA5}">
                      <a16:colId xmlns:a16="http://schemas.microsoft.com/office/drawing/2014/main" val="3500314042"/>
                    </a:ext>
                  </a:extLst>
                </a:gridCol>
              </a:tblGrid>
              <a:tr h="210531">
                <a:tc>
                  <a:txBody>
                    <a:bodyPr/>
                    <a:lstStyle/>
                    <a:p>
                      <a:pPr indent="428625" algn="l">
                        <a:lnSpc>
                          <a:spcPct val="107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200" dirty="0">
                          <a:effectLst/>
                        </a:rPr>
                        <a:t>Heading</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200" dirty="0">
                          <a:effectLst/>
                        </a:rPr>
                        <a:t>Year</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200" dirty="0">
                          <a:effectLst/>
                        </a:rPr>
                        <a:t>Author(s)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200">
                          <a:effectLst/>
                        </a:rPr>
                        <a:t>Abstract</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200" dirty="0">
                          <a:effectLst/>
                        </a:rPr>
                        <a:t>Future enhancements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85748112"/>
                  </a:ext>
                </a:extLst>
              </a:tr>
              <a:tr h="1049774">
                <a:tc>
                  <a:txBody>
                    <a:bodyPr/>
                    <a:lstStyle/>
                    <a:p>
                      <a:pPr algn="l">
                        <a:lnSpc>
                          <a:spcPct val="107000"/>
                        </a:lnSpc>
                        <a:spcAft>
                          <a:spcPts val="800"/>
                        </a:spcAft>
                      </a:pPr>
                      <a:r>
                        <a:rPr lang="en-IN" sz="1200" dirty="0">
                          <a:effectLst/>
                        </a:rPr>
                        <a:t>1</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050" kern="1200" baseline="0" dirty="0">
                          <a:solidFill>
                            <a:schemeClr val="dk1"/>
                          </a:solidFill>
                        </a:rPr>
                        <a:t>Hand Gesture Detection and Conversion to Speech and Text </a:t>
                      </a:r>
                      <a:endParaRPr lang="en-US" sz="1050" kern="1200" baseline="0" dirty="0">
                        <a:solidFill>
                          <a:schemeClr val="dk1"/>
                        </a:solidFill>
                        <a:latin typeface="+mn-lt"/>
                        <a:ea typeface="+mn-ea"/>
                        <a:cs typeface="+mn-cs"/>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2018</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err="1">
                          <a:effectLst/>
                        </a:rPr>
                        <a:t>K.Manikandan</a:t>
                      </a:r>
                      <a:r>
                        <a:rPr lang="en-IN" sz="1050" dirty="0">
                          <a:effectLst/>
                        </a:rPr>
                        <a:t>, </a:t>
                      </a:r>
                      <a:r>
                        <a:rPr lang="en-IN" sz="1050" dirty="0" err="1">
                          <a:effectLst/>
                        </a:rPr>
                        <a:t>Ayush</a:t>
                      </a:r>
                      <a:r>
                        <a:rPr lang="en-IN" sz="1050" dirty="0">
                          <a:effectLst/>
                        </a:rPr>
                        <a:t> </a:t>
                      </a:r>
                      <a:r>
                        <a:rPr lang="en-IN" sz="1050" dirty="0" err="1">
                          <a:effectLst/>
                        </a:rPr>
                        <a:t>Patidar</a:t>
                      </a:r>
                      <a:r>
                        <a:rPr lang="en-IN" sz="1050" dirty="0">
                          <a:effectLst/>
                        </a:rPr>
                        <a:t>, </a:t>
                      </a:r>
                      <a:r>
                        <a:rPr lang="en-IN" sz="1050" dirty="0" err="1">
                          <a:effectLst/>
                        </a:rPr>
                        <a:t>Pallav</a:t>
                      </a:r>
                      <a:r>
                        <a:rPr lang="en-IN" sz="1050" dirty="0">
                          <a:effectLst/>
                        </a:rPr>
                        <a:t> </a:t>
                      </a:r>
                      <a:r>
                        <a:rPr lang="en-IN" sz="1050" dirty="0" err="1">
                          <a:effectLst/>
                        </a:rPr>
                        <a:t>Walia</a:t>
                      </a:r>
                      <a:r>
                        <a:rPr lang="en-IN" sz="1050" dirty="0">
                          <a:effectLst/>
                        </a:rPr>
                        <a:t>, </a:t>
                      </a:r>
                      <a:r>
                        <a:rPr lang="en-IN" sz="1050" dirty="0" err="1">
                          <a:effectLst/>
                        </a:rPr>
                        <a:t>Aneek</a:t>
                      </a:r>
                      <a:r>
                        <a:rPr lang="en-IN" sz="1050" dirty="0">
                          <a:effectLst/>
                        </a:rPr>
                        <a:t> Barman Roy.</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100" kern="1200" baseline="0" dirty="0">
                          <a:solidFill>
                            <a:schemeClr val="dk1"/>
                          </a:solidFill>
                        </a:rPr>
                        <a:t>The interface solution's practical adaptability for blind and visually impaired </a:t>
                      </a:r>
                    </a:p>
                    <a:p>
                      <a:r>
                        <a:rPr lang="en-US" sz="1100" kern="1200" baseline="0" dirty="0">
                          <a:solidFill>
                            <a:schemeClr val="dk1"/>
                          </a:solidFill>
                        </a:rPr>
                        <a:t>persons is constrained by its simplicity and applicability in real-world situations. </a:t>
                      </a:r>
                      <a:endParaRPr lang="en-IN" sz="9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The application</a:t>
                      </a:r>
                      <a:r>
                        <a:rPr lang="en-IN" sz="1050" baseline="0" dirty="0">
                          <a:effectLst/>
                        </a:rPr>
                        <a:t>  can be integrated with other mobile and </a:t>
                      </a:r>
                      <a:r>
                        <a:rPr lang="en-IN" sz="1050" baseline="0" dirty="0" err="1">
                          <a:effectLst/>
                        </a:rPr>
                        <a:t>IoT</a:t>
                      </a:r>
                      <a:r>
                        <a:rPr lang="en-IN" sz="1050" baseline="0" dirty="0">
                          <a:effectLst/>
                        </a:rPr>
                        <a:t> devices to improve user interaction an d make the system more robust.</a:t>
                      </a:r>
                    </a:p>
                    <a:p>
                      <a:pPr algn="l">
                        <a:lnSpc>
                          <a:spcPct val="107000"/>
                        </a:lnSpc>
                        <a:spcAft>
                          <a:spcPts val="800"/>
                        </a:spcAft>
                      </a:pPr>
                      <a:endParaRPr lang="en-IN" sz="1050" baseline="0" dirty="0">
                        <a:effectLst/>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8732735"/>
                  </a:ext>
                </a:extLst>
              </a:tr>
              <a:tr h="1275236">
                <a:tc>
                  <a:txBody>
                    <a:bodyPr/>
                    <a:lstStyle/>
                    <a:p>
                      <a:pPr algn="l">
                        <a:lnSpc>
                          <a:spcPct val="107000"/>
                        </a:lnSpc>
                        <a:spcAft>
                          <a:spcPts val="800"/>
                        </a:spcAft>
                      </a:pPr>
                      <a:r>
                        <a:rPr lang="en-IN" sz="1200" dirty="0">
                          <a:effectLst/>
                        </a:rPr>
                        <a:t>2</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US" sz="1050" dirty="0">
                          <a:effectLst/>
                        </a:rPr>
                        <a:t>Hand Gesture Recognition and Speech Conversion for Deaf and Dumb using Feature Extraction.</a:t>
                      </a:r>
                      <a:endParaRPr lang="en-IN" sz="1050" dirty="0">
                        <a:effectLst/>
                      </a:endParaRPr>
                    </a:p>
                    <a:p>
                      <a:pPr algn="l">
                        <a:lnSpc>
                          <a:spcPct val="107000"/>
                        </a:lnSpc>
                        <a:spcAft>
                          <a:spcPts val="800"/>
                        </a:spcAft>
                      </a:pP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2017</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US" sz="1050" b="0" kern="1200" dirty="0" err="1">
                          <a:solidFill>
                            <a:schemeClr val="dk1"/>
                          </a:solidFill>
                        </a:rPr>
                        <a:t>Rupesh</a:t>
                      </a:r>
                      <a:r>
                        <a:rPr lang="en-US" sz="1050" b="0" kern="1200" dirty="0">
                          <a:solidFill>
                            <a:schemeClr val="dk1"/>
                          </a:solidFill>
                        </a:rPr>
                        <a:t> </a:t>
                      </a:r>
                      <a:r>
                        <a:rPr lang="en-US" sz="1050" b="0" kern="1200" dirty="0" err="1">
                          <a:solidFill>
                            <a:schemeClr val="dk1"/>
                          </a:solidFill>
                        </a:rPr>
                        <a:t>Prajapati</a:t>
                      </a:r>
                      <a:r>
                        <a:rPr lang="en-US" sz="1050" b="0" kern="1200" dirty="0">
                          <a:solidFill>
                            <a:schemeClr val="dk1"/>
                          </a:solidFill>
                        </a:rPr>
                        <a:t>, </a:t>
                      </a:r>
                      <a:r>
                        <a:rPr lang="en-US" sz="1050" b="0" kern="1200" dirty="0" err="1">
                          <a:solidFill>
                            <a:schemeClr val="dk1"/>
                          </a:solidFill>
                        </a:rPr>
                        <a:t>Vedant</a:t>
                      </a:r>
                      <a:r>
                        <a:rPr lang="en-US" sz="1050" b="0" kern="1200" dirty="0">
                          <a:solidFill>
                            <a:schemeClr val="dk1"/>
                          </a:solidFill>
                        </a:rPr>
                        <a:t> </a:t>
                      </a:r>
                      <a:r>
                        <a:rPr lang="en-US" sz="1050" b="0" kern="1200" dirty="0" err="1">
                          <a:solidFill>
                            <a:schemeClr val="dk1"/>
                          </a:solidFill>
                        </a:rPr>
                        <a:t>Pandey</a:t>
                      </a:r>
                      <a:r>
                        <a:rPr lang="en-US" sz="1050" b="0" kern="1200" dirty="0">
                          <a:solidFill>
                            <a:schemeClr val="dk1"/>
                          </a:solidFill>
                        </a:rPr>
                        <a:t>, </a:t>
                      </a:r>
                      <a:r>
                        <a:rPr lang="en-US" sz="1050" b="0" kern="1200" dirty="0" err="1">
                          <a:solidFill>
                            <a:schemeClr val="dk1"/>
                          </a:solidFill>
                        </a:rPr>
                        <a:t>Nupur</a:t>
                      </a:r>
                      <a:r>
                        <a:rPr lang="en-US" sz="1050" b="0" kern="1200" dirty="0">
                          <a:solidFill>
                            <a:schemeClr val="dk1"/>
                          </a:solidFill>
                        </a:rPr>
                        <a:t> </a:t>
                      </a:r>
                      <a:r>
                        <a:rPr lang="en-US" sz="1050" b="0" kern="1200" dirty="0" err="1">
                          <a:solidFill>
                            <a:schemeClr val="dk1"/>
                          </a:solidFill>
                        </a:rPr>
                        <a:t>Jamindar</a:t>
                      </a:r>
                      <a:r>
                        <a:rPr lang="en-US" sz="1050" b="0" kern="1200" dirty="0">
                          <a:solidFill>
                            <a:schemeClr val="dk1"/>
                          </a:solidFill>
                        </a:rPr>
                        <a:t>, </a:t>
                      </a:r>
                      <a:r>
                        <a:rPr lang="en-US" sz="1050" b="0" kern="1200" dirty="0" err="1">
                          <a:solidFill>
                            <a:schemeClr val="dk1"/>
                          </a:solidFill>
                        </a:rPr>
                        <a:t>Neeraj</a:t>
                      </a:r>
                      <a:r>
                        <a:rPr lang="en-US" sz="1050" b="0" kern="1200" dirty="0">
                          <a:solidFill>
                            <a:schemeClr val="dk1"/>
                          </a:solidFill>
                        </a:rPr>
                        <a:t> </a:t>
                      </a:r>
                      <a:r>
                        <a:rPr lang="en-US" sz="1050" b="0" kern="1200" dirty="0" err="1">
                          <a:solidFill>
                            <a:schemeClr val="dk1"/>
                          </a:solidFill>
                        </a:rPr>
                        <a:t>Yadav</a:t>
                      </a:r>
                      <a:r>
                        <a:rPr lang="en-US" sz="1050" b="0" kern="1200" dirty="0">
                          <a:solidFill>
                            <a:schemeClr val="dk1"/>
                          </a:solidFill>
                        </a:rPr>
                        <a:t>, Prof. </a:t>
                      </a:r>
                      <a:r>
                        <a:rPr lang="en-US" sz="1050" b="0" kern="1200" dirty="0" err="1">
                          <a:solidFill>
                            <a:schemeClr val="dk1"/>
                          </a:solidFill>
                        </a:rPr>
                        <a:t>Neelam</a:t>
                      </a:r>
                      <a:r>
                        <a:rPr lang="en-US" sz="1050" b="0" kern="1200" dirty="0">
                          <a:solidFill>
                            <a:schemeClr val="dk1"/>
                          </a:solidFill>
                        </a:rPr>
                        <a:t> </a:t>
                      </a:r>
                      <a:r>
                        <a:rPr lang="en-US" sz="1050" b="0" kern="1200" dirty="0" err="1">
                          <a:solidFill>
                            <a:schemeClr val="dk1"/>
                          </a:solidFill>
                        </a:rPr>
                        <a:t>Phadnis</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050" kern="1200" baseline="0" dirty="0">
                          <a:solidFill>
                            <a:schemeClr val="dk1"/>
                          </a:solidFill>
                        </a:rPr>
                        <a:t>A system called the Dumb Aid Phone is described in paper[2] as a useful </a:t>
                      </a:r>
                    </a:p>
                    <a:p>
                      <a:r>
                        <a:rPr lang="en-US" sz="1050" kern="1200" baseline="0" dirty="0">
                          <a:solidFill>
                            <a:schemeClr val="dk1"/>
                          </a:solidFill>
                        </a:rPr>
                        <a:t>communication tool for the dumb. To ensure optimal accuracy, the system makes use of </a:t>
                      </a:r>
                    </a:p>
                    <a:p>
                      <a:r>
                        <a:rPr lang="en-US" sz="1050" kern="1200" baseline="0" dirty="0">
                          <a:solidFill>
                            <a:schemeClr val="dk1"/>
                          </a:solidFill>
                        </a:rPr>
                        <a:t>cutting-edge technology including image processing and the SIFT algorithm. </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a:t>
                      </a:r>
                      <a:r>
                        <a:rPr lang="en-US" sz="1050" dirty="0">
                          <a:effectLst/>
                        </a:rPr>
                        <a:t> Most of the work on intelligent-based sign recognition systems are at the research and prototype stage. Implementation of the proposed model will find practical application to automatic sign language.</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65780901"/>
                  </a:ext>
                </a:extLst>
              </a:tr>
              <a:tr h="1098767">
                <a:tc>
                  <a:txBody>
                    <a:bodyPr/>
                    <a:lstStyle/>
                    <a:p>
                      <a:pPr algn="l">
                        <a:lnSpc>
                          <a:spcPct val="107000"/>
                        </a:lnSpc>
                        <a:spcAft>
                          <a:spcPts val="800"/>
                        </a:spcAft>
                      </a:pPr>
                      <a:r>
                        <a:rPr lang="en-IN" sz="1200" dirty="0">
                          <a:effectLst/>
                        </a:rPr>
                        <a:t>3</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050" kern="1200" baseline="0" dirty="0">
                          <a:solidFill>
                            <a:schemeClr val="dk1"/>
                          </a:solidFill>
                        </a:rPr>
                        <a:t>Hand Gestures Recognition Conversion to Speech.</a:t>
                      </a:r>
                      <a:endParaRPr lang="en-US" sz="1050" kern="1200" baseline="0" dirty="0">
                        <a:solidFill>
                          <a:schemeClr val="dk1"/>
                        </a:solidFill>
                        <a:latin typeface="+mn-lt"/>
                        <a:ea typeface="+mn-ea"/>
                        <a:cs typeface="+mn-cs"/>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2019</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err="1">
                          <a:effectLst/>
                        </a:rPr>
                        <a:t>Amit</a:t>
                      </a:r>
                      <a:r>
                        <a:rPr lang="en-IN" sz="1050" dirty="0">
                          <a:effectLst/>
                        </a:rPr>
                        <a:t> Kumar, </a:t>
                      </a:r>
                      <a:r>
                        <a:rPr lang="en-IN" sz="1050" dirty="0" err="1">
                          <a:effectLst/>
                        </a:rPr>
                        <a:t>Asraa</a:t>
                      </a:r>
                      <a:r>
                        <a:rPr lang="en-IN" sz="1050" dirty="0">
                          <a:effectLst/>
                        </a:rPr>
                        <a:t> Ahmad, </a:t>
                      </a:r>
                      <a:r>
                        <a:rPr lang="en-IN" sz="1050" dirty="0" err="1">
                          <a:effectLst/>
                        </a:rPr>
                        <a:t>Anushka</a:t>
                      </a:r>
                      <a:r>
                        <a:rPr lang="en-IN" sz="1050" dirty="0">
                          <a:effectLst/>
                        </a:rPr>
                        <a:t> </a:t>
                      </a:r>
                      <a:r>
                        <a:rPr lang="en-IN" sz="1050" dirty="0" err="1">
                          <a:effectLst/>
                        </a:rPr>
                        <a:t>Jaiswal</a:t>
                      </a:r>
                      <a:r>
                        <a:rPr lang="en-IN" sz="1050" dirty="0">
                          <a:effectLst/>
                        </a:rPr>
                        <a:t>,</a:t>
                      </a:r>
                      <a:r>
                        <a:rPr lang="en-IN" sz="1050" baseline="0" dirty="0">
                          <a:effectLst/>
                        </a:rPr>
                        <a:t> </a:t>
                      </a:r>
                      <a:r>
                        <a:rPr lang="en-IN" sz="1050" baseline="0" dirty="0" err="1">
                          <a:effectLst/>
                        </a:rPr>
                        <a:t>Ananya</a:t>
                      </a:r>
                      <a:r>
                        <a:rPr lang="en-IN" sz="1050" baseline="0" dirty="0">
                          <a:effectLst/>
                        </a:rPr>
                        <a:t> Kumar</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050" kern="1200" baseline="0" dirty="0">
                          <a:solidFill>
                            <a:schemeClr val="dk1"/>
                          </a:solidFill>
                        </a:rPr>
                        <a:t>The system explains the structure and operation of a system that helps dumb and </a:t>
                      </a:r>
                    </a:p>
                    <a:p>
                      <a:pPr algn="just"/>
                      <a:r>
                        <a:rPr lang="en-US" sz="1050" kern="1200" baseline="0" dirty="0">
                          <a:solidFill>
                            <a:schemeClr val="dk1"/>
                          </a:solidFill>
                        </a:rPr>
                        <a:t>deaf people communicate with each other and with other people. </a:t>
                      </a:r>
                    </a:p>
                    <a:p>
                      <a:pPr algn="just"/>
                      <a:r>
                        <a:rPr lang="en-US" sz="1050" kern="1200" baseline="0" dirty="0">
                          <a:solidFill>
                            <a:schemeClr val="dk1"/>
                          </a:solidFill>
                        </a:rPr>
                        <a:t>This technology translates sign language into </a:t>
                      </a:r>
                    </a:p>
                    <a:p>
                      <a:pPr algn="just"/>
                      <a:r>
                        <a:rPr lang="en-US" sz="1050" kern="1200" baseline="0" dirty="0">
                          <a:solidFill>
                            <a:schemeClr val="dk1"/>
                          </a:solidFill>
                        </a:rPr>
                        <a:t>voice that can be easily understood by the hearing, dumb, and sighted</a:t>
                      </a:r>
                      <a:r>
                        <a:rPr lang="en-US" sz="1400" kern="1200" baseline="0" dirty="0">
                          <a:solidFill>
                            <a:schemeClr val="dk1"/>
                          </a:solidFill>
                        </a:rPr>
                        <a:t>. </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US" sz="1050" dirty="0">
                          <a:effectLst/>
                        </a:rPr>
                        <a:t>Further study on a non-manual sign involves the face region, including the movement of the head, eye blinking, eyebrow movement, and mouth shape.</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20505964"/>
                  </a:ext>
                </a:extLst>
              </a:tr>
              <a:tr h="954643">
                <a:tc>
                  <a:txBody>
                    <a:bodyPr/>
                    <a:lstStyle/>
                    <a:p>
                      <a:pPr algn="l">
                        <a:lnSpc>
                          <a:spcPct val="107000"/>
                        </a:lnSpc>
                        <a:spcAft>
                          <a:spcPts val="800"/>
                        </a:spcAft>
                      </a:pPr>
                      <a:r>
                        <a:rPr lang="en-IN" sz="1200">
                          <a:effectLst/>
                        </a:rPr>
                        <a:t>4</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050" kern="1200" baseline="0" dirty="0">
                          <a:solidFill>
                            <a:schemeClr val="dk1"/>
                          </a:solidFill>
                        </a:rPr>
                        <a:t>Hand Gesture Recognition and Voice Conversion for Deaf and Dumb</a:t>
                      </a:r>
                      <a:endParaRPr lang="en-US" sz="1050" kern="1200" baseline="0" dirty="0">
                        <a:solidFill>
                          <a:schemeClr val="dk1"/>
                        </a:solidFill>
                        <a:latin typeface="+mn-lt"/>
                        <a:ea typeface="+mn-ea"/>
                        <a:cs typeface="+mn-cs"/>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2019</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t>Amit Kumar , </a:t>
                      </a:r>
                      <a:r>
                        <a:rPr lang="en-IN" sz="1050" dirty="0" err="1"/>
                        <a:t>Asraa</a:t>
                      </a:r>
                      <a:r>
                        <a:rPr lang="en-IN" sz="1050" dirty="0"/>
                        <a:t> Ahmad , </a:t>
                      </a:r>
                      <a:r>
                        <a:rPr lang="en-IN" sz="1050" dirty="0" err="1"/>
                        <a:t>Anushika</a:t>
                      </a:r>
                      <a:r>
                        <a:rPr lang="en-IN" sz="1050" dirty="0"/>
                        <a:t> Jaiswal, and Ananya Kuma</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I</a:t>
                      </a:r>
                      <a:r>
                        <a:rPr lang="en-US" sz="1050" dirty="0"/>
                        <a:t>mage processing was used to </a:t>
                      </a:r>
                      <a:r>
                        <a:rPr lang="en-US" sz="1050" dirty="0" err="1"/>
                        <a:t>recognise</a:t>
                      </a:r>
                      <a:r>
                        <a:rPr lang="en-US" sz="1050" dirty="0"/>
                        <a:t> hand gestures and convert voices for dumb and deaf people. The technique outputs text and audio after accepting an image as input. This system's implementation provides accuracy of up to 90% and functions well in the majority of test cases. </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Analysis can be extended for other country stock study</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3904478"/>
                  </a:ext>
                </a:extLst>
              </a:tr>
              <a:tr h="634050">
                <a:tc>
                  <a:txBody>
                    <a:bodyPr/>
                    <a:lstStyle/>
                    <a:p>
                      <a:pPr algn="l">
                        <a:lnSpc>
                          <a:spcPct val="107000"/>
                        </a:lnSpc>
                        <a:spcAft>
                          <a:spcPts val="800"/>
                        </a:spcAft>
                      </a:pPr>
                      <a:r>
                        <a:rPr lang="en-IN" sz="1200" dirty="0">
                          <a:effectLst/>
                        </a:rPr>
                        <a:t>5</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050" kern="1200" baseline="0" dirty="0">
                          <a:solidFill>
                            <a:schemeClr val="dk1"/>
                          </a:solidFill>
                        </a:rPr>
                        <a:t>Hand Gesture Recognition System for Deaf and Dumb</a:t>
                      </a:r>
                      <a:endParaRPr lang="en-US" sz="1050" kern="1200" baseline="0" dirty="0">
                        <a:solidFill>
                          <a:schemeClr val="dk1"/>
                        </a:solidFill>
                        <a:latin typeface="+mn-lt"/>
                        <a:ea typeface="+mn-ea"/>
                        <a:cs typeface="+mn-cs"/>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2020</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Twitter datasets</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US" sz="1050" dirty="0"/>
                        <a:t>An effective gesture detection system was created without the usage of cameras or markers, making it more user- and budget-friendly. </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7000"/>
                        </a:lnSpc>
                        <a:spcAft>
                          <a:spcPts val="800"/>
                        </a:spcAft>
                      </a:pPr>
                      <a:r>
                        <a:rPr lang="en-IN" sz="1050" dirty="0">
                          <a:effectLst/>
                        </a:rPr>
                        <a:t>Evolutionary models can be used to speed up training</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35135" marR="351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65875384"/>
                  </a:ext>
                </a:extLst>
              </a:tr>
            </a:tbl>
          </a:graphicData>
        </a:graphic>
      </p:graphicFrame>
    </p:spTree>
    <p:extLst>
      <p:ext uri="{BB962C8B-B14F-4D97-AF65-F5344CB8AC3E}">
        <p14:creationId xmlns:p14="http://schemas.microsoft.com/office/powerpoint/2010/main" val="2403769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0314568-8254-D87A-B252-754B32F22C52}"/>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B463D914-46BD-BCC9-935F-E1F8F657437A}"/>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B225E2F0-5418-6E3B-AFE5-8F8F205BE299}"/>
              </a:ext>
            </a:extLst>
          </p:cNvPr>
          <p:cNvSpPr>
            <a:spLocks noGrp="1"/>
          </p:cNvSpPr>
          <p:nvPr>
            <p:ph type="sldNum" sz="quarter" idx="12"/>
          </p:nvPr>
        </p:nvSpPr>
        <p:spPr/>
        <p:txBody>
          <a:bodyPr/>
          <a:lstStyle/>
          <a:p>
            <a:fld id="{5B4F5413-E548-45A8-B9DD-11B71454D5CA}" type="slidenum">
              <a:rPr lang="en-US" smtClean="0"/>
              <a:pPr/>
              <a:t>8</a:t>
            </a:fld>
            <a:endParaRPr lang="en-US" dirty="0"/>
          </a:p>
        </p:txBody>
      </p:sp>
      <p:graphicFrame>
        <p:nvGraphicFramePr>
          <p:cNvPr id="3" name="Table 2">
            <a:extLst>
              <a:ext uri="{FF2B5EF4-FFF2-40B4-BE49-F238E27FC236}">
                <a16:creationId xmlns:a16="http://schemas.microsoft.com/office/drawing/2014/main" id="{B96B4C21-C005-8480-D37B-438A28C5786F}"/>
              </a:ext>
            </a:extLst>
          </p:cNvPr>
          <p:cNvGraphicFramePr>
            <a:graphicFrameLocks noGrp="1"/>
          </p:cNvGraphicFramePr>
          <p:nvPr>
            <p:extLst>
              <p:ext uri="{D42A27DB-BD31-4B8C-83A1-F6EECF244321}">
                <p14:modId xmlns:p14="http://schemas.microsoft.com/office/powerpoint/2010/main" val="643959950"/>
              </p:ext>
            </p:extLst>
          </p:nvPr>
        </p:nvGraphicFramePr>
        <p:xfrm>
          <a:off x="588327" y="788396"/>
          <a:ext cx="11015346" cy="5541772"/>
        </p:xfrm>
        <a:graphic>
          <a:graphicData uri="http://schemas.openxmlformats.org/drawingml/2006/table">
            <a:tbl>
              <a:tblPr firstRow="1" firstCol="1" bandRow="1">
                <a:tableStyleId>{073A0DAA-6AF3-43AB-8588-CEC1D06C72B9}</a:tableStyleId>
              </a:tblPr>
              <a:tblGrid>
                <a:gridCol w="528751">
                  <a:extLst>
                    <a:ext uri="{9D8B030D-6E8A-4147-A177-3AD203B41FA5}">
                      <a16:colId xmlns:a16="http://schemas.microsoft.com/office/drawing/2014/main" val="445609395"/>
                    </a:ext>
                  </a:extLst>
                </a:gridCol>
                <a:gridCol w="1958585">
                  <a:extLst>
                    <a:ext uri="{9D8B030D-6E8A-4147-A177-3AD203B41FA5}">
                      <a16:colId xmlns:a16="http://schemas.microsoft.com/office/drawing/2014/main" val="14100015"/>
                    </a:ext>
                  </a:extLst>
                </a:gridCol>
                <a:gridCol w="1087180">
                  <a:extLst>
                    <a:ext uri="{9D8B030D-6E8A-4147-A177-3AD203B41FA5}">
                      <a16:colId xmlns:a16="http://schemas.microsoft.com/office/drawing/2014/main" val="4096294520"/>
                    </a:ext>
                  </a:extLst>
                </a:gridCol>
                <a:gridCol w="1896682">
                  <a:extLst>
                    <a:ext uri="{9D8B030D-6E8A-4147-A177-3AD203B41FA5}">
                      <a16:colId xmlns:a16="http://schemas.microsoft.com/office/drawing/2014/main" val="659598180"/>
                    </a:ext>
                  </a:extLst>
                </a:gridCol>
                <a:gridCol w="2575473">
                  <a:extLst>
                    <a:ext uri="{9D8B030D-6E8A-4147-A177-3AD203B41FA5}">
                      <a16:colId xmlns:a16="http://schemas.microsoft.com/office/drawing/2014/main" val="494828054"/>
                    </a:ext>
                  </a:extLst>
                </a:gridCol>
                <a:gridCol w="2968675">
                  <a:extLst>
                    <a:ext uri="{9D8B030D-6E8A-4147-A177-3AD203B41FA5}">
                      <a16:colId xmlns:a16="http://schemas.microsoft.com/office/drawing/2014/main" val="144121397"/>
                    </a:ext>
                  </a:extLst>
                </a:gridCol>
              </a:tblGrid>
              <a:tr h="1165478">
                <a:tc>
                  <a:txBody>
                    <a:bodyPr/>
                    <a:lstStyle/>
                    <a:p>
                      <a:pPr algn="l">
                        <a:lnSpc>
                          <a:spcPct val="107000"/>
                        </a:lnSpc>
                        <a:spcAft>
                          <a:spcPts val="800"/>
                        </a:spcAft>
                      </a:pPr>
                      <a:r>
                        <a:rPr lang="en-IN" sz="1050" dirty="0">
                          <a:solidFill>
                            <a:srgbClr val="393E46"/>
                          </a:solidFill>
                          <a:effectLst/>
                        </a:rPr>
                        <a:t>6</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b="0" dirty="0">
                          <a:solidFill>
                            <a:srgbClr val="393E46"/>
                          </a:solidFill>
                          <a:effectLst/>
                        </a:rPr>
                        <a:t>Wearable Sensor-Based Sign Language Recognition</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b="0" dirty="0">
                          <a:solidFill>
                            <a:srgbClr val="393E46"/>
                          </a:solidFill>
                          <a:effectLst/>
                        </a:rPr>
                        <a:t>2021</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b="0" dirty="0">
                          <a:solidFill>
                            <a:srgbClr val="393E46"/>
                          </a:solidFill>
                          <a:effectLst/>
                        </a:rPr>
                        <a:t>Karly </a:t>
                      </a:r>
                      <a:r>
                        <a:rPr lang="en-IN" sz="1050" b="0" dirty="0" err="1">
                          <a:solidFill>
                            <a:srgbClr val="393E46"/>
                          </a:solidFill>
                          <a:effectLst/>
                        </a:rPr>
                        <a:t>Kudrinko</a:t>
                      </a:r>
                      <a:r>
                        <a:rPr lang="en-IN" sz="1050" b="0" dirty="0">
                          <a:solidFill>
                            <a:srgbClr val="393E46"/>
                          </a:solidFill>
                          <a:effectLst/>
                        </a:rPr>
                        <a:t>, Emile Flavin, </a:t>
                      </a:r>
                      <a:r>
                        <a:rPr lang="en-IN" sz="1050" b="0" dirty="0" err="1">
                          <a:solidFill>
                            <a:srgbClr val="393E46"/>
                          </a:solidFill>
                          <a:effectLst/>
                        </a:rPr>
                        <a:t>Xiaodan</a:t>
                      </a:r>
                      <a:r>
                        <a:rPr lang="en-IN" sz="1050" b="0" dirty="0">
                          <a:solidFill>
                            <a:srgbClr val="393E46"/>
                          </a:solidFill>
                          <a:effectLst/>
                        </a:rPr>
                        <a:t> Zhu, </a:t>
                      </a:r>
                      <a:r>
                        <a:rPr lang="en-IN" sz="1050" b="0" dirty="0" err="1">
                          <a:solidFill>
                            <a:srgbClr val="393E46"/>
                          </a:solidFill>
                          <a:effectLst/>
                        </a:rPr>
                        <a:t>Qingguo</a:t>
                      </a:r>
                      <a:r>
                        <a:rPr lang="en-IN" sz="1050" b="0" dirty="0">
                          <a:solidFill>
                            <a:srgbClr val="393E46"/>
                          </a:solidFill>
                          <a:effectLst/>
                        </a:rPr>
                        <a:t> Li</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b="0" dirty="0">
                          <a:solidFill>
                            <a:srgbClr val="393E46"/>
                          </a:solidFill>
                          <a:effectLst/>
                        </a:rPr>
                        <a:t>Advancements in technology and machine learning techniques have led to the development of innovative approaches for gesture recognition. This literature review focuses on analyzing studies that use wearable sensor-based systems to classify sign language gestures.</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b="0" dirty="0">
                          <a:solidFill>
                            <a:srgbClr val="393E46"/>
                          </a:solidFill>
                          <a:effectLst/>
                        </a:rPr>
                        <a:t>More attention on sentimental analysis for extraction from social media</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54117169"/>
                  </a:ext>
                </a:extLst>
              </a:tr>
              <a:tr h="1264921">
                <a:tc>
                  <a:txBody>
                    <a:bodyPr/>
                    <a:lstStyle/>
                    <a:p>
                      <a:pPr algn="l">
                        <a:lnSpc>
                          <a:spcPct val="107000"/>
                        </a:lnSpc>
                        <a:spcAft>
                          <a:spcPts val="800"/>
                        </a:spcAft>
                      </a:pPr>
                      <a:r>
                        <a:rPr lang="en-IN" sz="1050" dirty="0">
                          <a:solidFill>
                            <a:srgbClr val="393E46"/>
                          </a:solidFill>
                          <a:effectLst/>
                        </a:rPr>
                        <a:t>7</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Using Deep Learning in Sign Language Translation to Text</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a:solidFill>
                            <a:srgbClr val="393E46"/>
                          </a:solidFill>
                          <a:effectLst/>
                        </a:rPr>
                        <a:t>2022</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a:solidFill>
                            <a:srgbClr val="393E46"/>
                          </a:solidFill>
                          <a:effectLst/>
                        </a:rPr>
                        <a:t>Carl Jose M. </a:t>
                      </a:r>
                      <a:r>
                        <a:rPr lang="en-IN" sz="1050" dirty="0" err="1">
                          <a:solidFill>
                            <a:srgbClr val="393E46"/>
                          </a:solidFill>
                          <a:effectLst/>
                        </a:rPr>
                        <a:t>Guingab</a:t>
                      </a:r>
                      <a:r>
                        <a:rPr lang="en-IN" sz="1050" dirty="0">
                          <a:solidFill>
                            <a:srgbClr val="393E46"/>
                          </a:solidFill>
                          <a:effectLst/>
                        </a:rPr>
                        <a:t>, Ron Andrew </a:t>
                      </a:r>
                      <a:r>
                        <a:rPr lang="en-IN" sz="1050" dirty="0" err="1">
                          <a:solidFill>
                            <a:srgbClr val="393E46"/>
                          </a:solidFill>
                          <a:effectLst/>
                        </a:rPr>
                        <a:t>Relayo</a:t>
                      </a:r>
                      <a:r>
                        <a:rPr lang="en-IN" sz="1050" dirty="0">
                          <a:solidFill>
                            <a:srgbClr val="393E46"/>
                          </a:solidFill>
                          <a:effectLst/>
                        </a:rPr>
                        <a:t>, Mark Joseph C. Sheng, John Ray D. Tamayo</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The researchers utilized Convolutional Neural Networks (CNN), Connectionist Temporal Classification (CTC), and Deep Belief Network (DBN) to collect and gather the results of their system through different methods of translating sign language into</a:t>
                      </a:r>
                    </a:p>
                    <a:p>
                      <a:pPr algn="l">
                        <a:lnSpc>
                          <a:spcPct val="107000"/>
                        </a:lnSpc>
                        <a:spcAft>
                          <a:spcPts val="800"/>
                        </a:spcAft>
                      </a:pPr>
                      <a:r>
                        <a:rPr lang="en-US" sz="1050" dirty="0">
                          <a:solidFill>
                            <a:srgbClr val="393E46"/>
                          </a:solidFill>
                          <a:effectLst/>
                        </a:rPr>
                        <a:t>text.</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The study recommends studying further into the less utilized methods in sign language recognition, like DNN and CTC. </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63576053"/>
                  </a:ext>
                </a:extLst>
              </a:tr>
              <a:tr h="830353">
                <a:tc>
                  <a:txBody>
                    <a:bodyPr/>
                    <a:lstStyle/>
                    <a:p>
                      <a:pPr algn="l">
                        <a:lnSpc>
                          <a:spcPct val="107000"/>
                        </a:lnSpc>
                        <a:spcAft>
                          <a:spcPts val="800"/>
                        </a:spcAft>
                      </a:pPr>
                      <a:r>
                        <a:rPr lang="en-IN" sz="1050" dirty="0">
                          <a:solidFill>
                            <a:srgbClr val="393E46"/>
                          </a:solidFill>
                          <a:effectLst/>
                        </a:rPr>
                        <a:t>8</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A Comprehensive Review of Sign Language Recognition: Different Types, Modalities, and Datasets</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a:solidFill>
                            <a:srgbClr val="393E46"/>
                          </a:solidFill>
                          <a:effectLst/>
                        </a:rPr>
                        <a:t>2022</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a:solidFill>
                            <a:srgbClr val="393E46"/>
                          </a:solidFill>
                        </a:rPr>
                        <a:t>M. MADHIARASAN, PARTHA PRATIM ROY</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This review paper facilitates a comprehensive overview of SLR and discusses the needs, challenges, and problems associated with SLR. We study related works about manual and non-manual, various modalities, and datasets.</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a:solidFill>
                            <a:srgbClr val="393E46"/>
                          </a:solidFill>
                        </a:rPr>
                        <a:t>SLR model design needs a better understanding of optimal hyperparameter estimation strategy.</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55814589"/>
                  </a:ext>
                </a:extLst>
              </a:tr>
              <a:tr h="1333040">
                <a:tc>
                  <a:txBody>
                    <a:bodyPr/>
                    <a:lstStyle/>
                    <a:p>
                      <a:pPr algn="l">
                        <a:lnSpc>
                          <a:spcPct val="107000"/>
                        </a:lnSpc>
                        <a:spcAft>
                          <a:spcPts val="800"/>
                        </a:spcAft>
                      </a:pPr>
                      <a:r>
                        <a:rPr lang="en-IN" sz="1050" dirty="0">
                          <a:solidFill>
                            <a:srgbClr val="393E46"/>
                          </a:solidFill>
                          <a:effectLst/>
                        </a:rPr>
                        <a:t>9</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Indian Sign Language Recognition Using Machine Learning Techniques</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2021</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a:solidFill>
                            <a:srgbClr val="393E46"/>
                          </a:solidFill>
                          <a:effectLst/>
                        </a:rPr>
                        <a:t>Ashok Kumar Sahoo</a:t>
                      </a:r>
                    </a:p>
                    <a:p>
                      <a:pPr algn="l">
                        <a:lnSpc>
                          <a:spcPct val="107000"/>
                        </a:lnSpc>
                        <a:spcAft>
                          <a:spcPts val="800"/>
                        </a:spcAft>
                      </a:pP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 The system is intended to convert isolated digit signs into text, that is, each entered sign image should contain precisely one numeric sign.</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Need to address the recognition of signs with facial expression, hand gestures and body movement simultaneously with the better recognition accuracy in real-time with improved performance. The researchers envisage that these challenges can be achieved using a deep learning approach with a high configuration system to process the input data with low computational time.</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14355414"/>
                  </a:ext>
                </a:extLst>
              </a:tr>
              <a:tr h="662791">
                <a:tc>
                  <a:txBody>
                    <a:bodyPr/>
                    <a:lstStyle/>
                    <a:p>
                      <a:pPr algn="l">
                        <a:lnSpc>
                          <a:spcPct val="107000"/>
                        </a:lnSpc>
                        <a:spcAft>
                          <a:spcPts val="800"/>
                        </a:spcAft>
                      </a:pPr>
                      <a:r>
                        <a:rPr lang="en-IN" sz="1050" dirty="0">
                          <a:solidFill>
                            <a:srgbClr val="393E46"/>
                          </a:solidFill>
                          <a:effectLst/>
                        </a:rPr>
                        <a:t>10</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Machine learning methods for sign language recognition: A critical review and analysis</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2016</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err="1">
                          <a:solidFill>
                            <a:srgbClr val="393E46"/>
                          </a:solidFill>
                          <a:effectLst/>
                        </a:rPr>
                        <a:t>I.A.Adeyanjua</a:t>
                      </a:r>
                      <a:r>
                        <a:rPr lang="en-IN" sz="1050" dirty="0">
                          <a:solidFill>
                            <a:srgbClr val="393E46"/>
                          </a:solidFill>
                          <a:effectLst/>
                        </a:rPr>
                        <a:t>, </a:t>
                      </a:r>
                      <a:r>
                        <a:rPr lang="en-IN" sz="1050" dirty="0" err="1">
                          <a:solidFill>
                            <a:srgbClr val="393E46"/>
                          </a:solidFill>
                          <a:effectLst/>
                        </a:rPr>
                        <a:t>O.O.Bellob</a:t>
                      </a:r>
                      <a:r>
                        <a:rPr lang="en-IN" sz="1050" dirty="0">
                          <a:solidFill>
                            <a:srgbClr val="393E46"/>
                          </a:solidFill>
                          <a:effectLst/>
                        </a:rPr>
                        <a:t>, </a:t>
                      </a:r>
                      <a:r>
                        <a:rPr lang="en-IN" sz="1050" dirty="0" err="1">
                          <a:solidFill>
                            <a:srgbClr val="393E46"/>
                          </a:solidFill>
                          <a:effectLst/>
                        </a:rPr>
                        <a:t>M.A.Adegboyea</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The publication trend in intelligent sign language recognition system is consistent with the rapid increase in people affected by hearing disability.</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rPr>
                        <a:t>Different researches have been done on words, alphabets and numbers. However, there is a need for more research in future for sentences recognition in sign language</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591296"/>
                  </a:ext>
                </a:extLst>
              </a:tr>
            </a:tbl>
          </a:graphicData>
        </a:graphic>
      </p:graphicFrame>
      <p:sp>
        <p:nvSpPr>
          <p:cNvPr id="10" name="Title 1">
            <a:extLst>
              <a:ext uri="{FF2B5EF4-FFF2-40B4-BE49-F238E27FC236}">
                <a16:creationId xmlns:a16="http://schemas.microsoft.com/office/drawing/2014/main" id="{6E7E80B3-EBD5-9A18-0D54-67FBC7CDF3C4}"/>
              </a:ext>
            </a:extLst>
          </p:cNvPr>
          <p:cNvSpPr>
            <a:spLocks noGrp="1"/>
          </p:cNvSpPr>
          <p:nvPr>
            <p:ph type="title"/>
          </p:nvPr>
        </p:nvSpPr>
        <p:spPr>
          <a:xfrm>
            <a:off x="551384" y="168656"/>
            <a:ext cx="10515600" cy="694162"/>
          </a:xfrm>
        </p:spPr>
        <p:txBody>
          <a:bodyPr>
            <a:normAutofit fontScale="90000"/>
          </a:bodyPr>
          <a:lstStyle/>
          <a:p>
            <a:r>
              <a:rPr lang="en-IN" dirty="0"/>
              <a:t>Literature Review</a:t>
            </a:r>
            <a:br>
              <a:rPr lang="en-IN" dirty="0"/>
            </a:br>
            <a:endParaRPr lang="en-IN" dirty="0"/>
          </a:p>
        </p:txBody>
      </p:sp>
    </p:spTree>
    <p:extLst>
      <p:ext uri="{BB962C8B-B14F-4D97-AF65-F5344CB8AC3E}">
        <p14:creationId xmlns:p14="http://schemas.microsoft.com/office/powerpoint/2010/main" val="3239107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0314568-8254-D87A-B252-754B32F22C52}"/>
              </a:ext>
            </a:extLst>
          </p:cNvPr>
          <p:cNvSpPr>
            <a:spLocks noGrp="1"/>
          </p:cNvSpPr>
          <p:nvPr>
            <p:ph type="dt" sz="half" idx="10"/>
          </p:nvPr>
        </p:nvSpPr>
        <p:spPr/>
        <p:txBody>
          <a:bodyPr/>
          <a:lstStyle/>
          <a:p>
            <a:r>
              <a:rPr lang="en-US"/>
              <a:t>VIII Semester, Department of ISE, RNSIT</a:t>
            </a:r>
            <a:endParaRPr lang="en-US" dirty="0"/>
          </a:p>
        </p:txBody>
      </p:sp>
      <p:sp>
        <p:nvSpPr>
          <p:cNvPr id="5" name="Footer Placeholder 4">
            <a:extLst>
              <a:ext uri="{FF2B5EF4-FFF2-40B4-BE49-F238E27FC236}">
                <a16:creationId xmlns:a16="http://schemas.microsoft.com/office/drawing/2014/main" id="{B463D914-46BD-BCC9-935F-E1F8F657437A}"/>
              </a:ext>
            </a:extLst>
          </p:cNvPr>
          <p:cNvSpPr>
            <a:spLocks noGrp="1"/>
          </p:cNvSpPr>
          <p:nvPr>
            <p:ph type="ftr" sz="quarter" idx="11"/>
          </p:nvPr>
        </p:nvSpPr>
        <p:spPr/>
        <p:txBody>
          <a:bodyPr/>
          <a:lstStyle/>
          <a:p>
            <a:r>
              <a:rPr lang="en-US"/>
              <a:t>2022 - 2023</a:t>
            </a:r>
            <a:endParaRPr lang="en-US" dirty="0"/>
          </a:p>
        </p:txBody>
      </p:sp>
      <p:sp>
        <p:nvSpPr>
          <p:cNvPr id="6" name="Slide Number Placeholder 5">
            <a:extLst>
              <a:ext uri="{FF2B5EF4-FFF2-40B4-BE49-F238E27FC236}">
                <a16:creationId xmlns:a16="http://schemas.microsoft.com/office/drawing/2014/main" id="{B225E2F0-5418-6E3B-AFE5-8F8F205BE299}"/>
              </a:ext>
            </a:extLst>
          </p:cNvPr>
          <p:cNvSpPr>
            <a:spLocks noGrp="1"/>
          </p:cNvSpPr>
          <p:nvPr>
            <p:ph type="sldNum" sz="quarter" idx="12"/>
          </p:nvPr>
        </p:nvSpPr>
        <p:spPr/>
        <p:txBody>
          <a:bodyPr/>
          <a:lstStyle/>
          <a:p>
            <a:fld id="{5B4F5413-E548-45A8-B9DD-11B71454D5CA}" type="slidenum">
              <a:rPr lang="en-US" smtClean="0"/>
              <a:pPr/>
              <a:t>9</a:t>
            </a:fld>
            <a:endParaRPr lang="en-US" dirty="0"/>
          </a:p>
        </p:txBody>
      </p:sp>
      <p:graphicFrame>
        <p:nvGraphicFramePr>
          <p:cNvPr id="7" name="Table 6">
            <a:extLst>
              <a:ext uri="{FF2B5EF4-FFF2-40B4-BE49-F238E27FC236}">
                <a16:creationId xmlns:a16="http://schemas.microsoft.com/office/drawing/2014/main" id="{ABD54081-B6E9-97A8-9EF1-971C0F03E0C9}"/>
              </a:ext>
            </a:extLst>
          </p:cNvPr>
          <p:cNvGraphicFramePr>
            <a:graphicFrameLocks noGrp="1"/>
          </p:cNvGraphicFramePr>
          <p:nvPr>
            <p:extLst>
              <p:ext uri="{D42A27DB-BD31-4B8C-83A1-F6EECF244321}">
                <p14:modId xmlns:p14="http://schemas.microsoft.com/office/powerpoint/2010/main" val="2092421945"/>
              </p:ext>
            </p:extLst>
          </p:nvPr>
        </p:nvGraphicFramePr>
        <p:xfrm>
          <a:off x="767408" y="980728"/>
          <a:ext cx="10801200" cy="5237988"/>
        </p:xfrm>
        <a:graphic>
          <a:graphicData uri="http://schemas.openxmlformats.org/drawingml/2006/table">
            <a:tbl>
              <a:tblPr firstRow="1" firstCol="1" bandRow="1">
                <a:tableStyleId>{5C22544A-7EE6-4342-B048-85BDC9FD1C3A}</a:tableStyleId>
              </a:tblPr>
              <a:tblGrid>
                <a:gridCol w="518473">
                  <a:extLst>
                    <a:ext uri="{9D8B030D-6E8A-4147-A177-3AD203B41FA5}">
                      <a16:colId xmlns:a16="http://schemas.microsoft.com/office/drawing/2014/main" val="20000"/>
                    </a:ext>
                  </a:extLst>
                </a:gridCol>
                <a:gridCol w="1920508">
                  <a:extLst>
                    <a:ext uri="{9D8B030D-6E8A-4147-A177-3AD203B41FA5}">
                      <a16:colId xmlns:a16="http://schemas.microsoft.com/office/drawing/2014/main" val="20001"/>
                    </a:ext>
                  </a:extLst>
                </a:gridCol>
                <a:gridCol w="1064111">
                  <a:extLst>
                    <a:ext uri="{9D8B030D-6E8A-4147-A177-3AD203B41FA5}">
                      <a16:colId xmlns:a16="http://schemas.microsoft.com/office/drawing/2014/main" val="20002"/>
                    </a:ext>
                  </a:extLst>
                </a:gridCol>
                <a:gridCol w="1781351">
                  <a:extLst>
                    <a:ext uri="{9D8B030D-6E8A-4147-A177-3AD203B41FA5}">
                      <a16:colId xmlns:a16="http://schemas.microsoft.com/office/drawing/2014/main" val="20003"/>
                    </a:ext>
                  </a:extLst>
                </a:gridCol>
                <a:gridCol w="2468031">
                  <a:extLst>
                    <a:ext uri="{9D8B030D-6E8A-4147-A177-3AD203B41FA5}">
                      <a16:colId xmlns:a16="http://schemas.microsoft.com/office/drawing/2014/main" val="20004"/>
                    </a:ext>
                  </a:extLst>
                </a:gridCol>
                <a:gridCol w="3048726">
                  <a:extLst>
                    <a:ext uri="{9D8B030D-6E8A-4147-A177-3AD203B41FA5}">
                      <a16:colId xmlns:a16="http://schemas.microsoft.com/office/drawing/2014/main" val="20005"/>
                    </a:ext>
                  </a:extLst>
                </a:gridCol>
              </a:tblGrid>
              <a:tr h="599231">
                <a:tc>
                  <a:txBody>
                    <a:bodyPr/>
                    <a:lstStyle/>
                    <a:p>
                      <a:pPr algn="l">
                        <a:lnSpc>
                          <a:spcPct val="107000"/>
                        </a:lnSpc>
                        <a:spcAft>
                          <a:spcPts val="800"/>
                        </a:spcAft>
                      </a:pPr>
                      <a:r>
                        <a:rPr lang="en-IN" sz="1050" dirty="0">
                          <a:solidFill>
                            <a:srgbClr val="393E46"/>
                          </a:solidFill>
                          <a:effectLst/>
                        </a:rPr>
                        <a:t>11</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Sign Language Recognition Systems: A Decade Systematic Literature Review</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2019</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b="0" dirty="0" err="1">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Parteek</a:t>
                      </a:r>
                      <a:r>
                        <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 Bhatia</a:t>
                      </a: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 It provides an academic database of literature between the duration of 2007-2017 and proposes a classification scheme to classify the research articles. Three hundred and ninety six research articles were identified and reviewed for their direct relevance to sign language recognition systems</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Futuristic research on sign language recognition can be extended in several directions. Most of the works in sign language recognition have been performed on isolated signs.</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832866">
                <a:tc>
                  <a:txBody>
                    <a:bodyPr/>
                    <a:lstStyle/>
                    <a:p>
                      <a:pPr algn="l">
                        <a:lnSpc>
                          <a:spcPct val="107000"/>
                        </a:lnSpc>
                        <a:spcAft>
                          <a:spcPts val="800"/>
                        </a:spcAft>
                      </a:pPr>
                      <a:r>
                        <a:rPr lang="en-IN" sz="1050" dirty="0">
                          <a:solidFill>
                            <a:srgbClr val="393E46"/>
                          </a:solidFill>
                          <a:effectLst/>
                        </a:rPr>
                        <a:t>12</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Sign language recognition</a:t>
                      </a: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2017</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err="1">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Tülay</a:t>
                      </a:r>
                      <a:r>
                        <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 </a:t>
                      </a:r>
                      <a:r>
                        <a:rPr lang="en-IN" sz="1050" dirty="0" err="1">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Karayıla</a:t>
                      </a:r>
                      <a:r>
                        <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  </a:t>
                      </a:r>
                      <a:r>
                        <a:rPr lang="en-IN" sz="1050" dirty="0" err="1">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Özkan</a:t>
                      </a:r>
                      <a:r>
                        <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 </a:t>
                      </a:r>
                      <a:r>
                        <a:rPr lang="en-IN" sz="1050" dirty="0" err="1">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Kılıç</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a sign language recognition system using Backpropagation Neural Network Algorithm is proposed based on American Sign Language.</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40242" marR="40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832866">
                <a:tc>
                  <a:txBody>
                    <a:bodyPr/>
                    <a:lstStyle/>
                    <a:p>
                      <a:pPr algn="l">
                        <a:lnSpc>
                          <a:spcPct val="107000"/>
                        </a:lnSpc>
                        <a:spcAft>
                          <a:spcPts val="800"/>
                        </a:spcAft>
                      </a:pPr>
                      <a:r>
                        <a:rPr lang="en-IN" sz="1050" dirty="0">
                          <a:solidFill>
                            <a:srgbClr val="393E46"/>
                          </a:solidFill>
                          <a:effectLst/>
                        </a:rPr>
                        <a:t>13</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b="0" dirty="0">
                          <a:solidFill>
                            <a:srgbClr val="393E46"/>
                          </a:solidFill>
                          <a:effectLst/>
                        </a:rPr>
                        <a:t>A Survey on Sign Language Recognition Systems</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b="0" dirty="0">
                          <a:solidFill>
                            <a:srgbClr val="393E46"/>
                          </a:solidFill>
                          <a:effectLst/>
                        </a:rPr>
                        <a:t>2021</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b="0" dirty="0" err="1">
                          <a:solidFill>
                            <a:srgbClr val="393E46"/>
                          </a:solidFill>
                          <a:effectLst/>
                        </a:rPr>
                        <a:t>Shruty</a:t>
                      </a:r>
                      <a:r>
                        <a:rPr lang="en-IN" sz="1050" b="0" dirty="0">
                          <a:solidFill>
                            <a:srgbClr val="393E46"/>
                          </a:solidFill>
                          <a:effectLst/>
                        </a:rPr>
                        <a:t> M. </a:t>
                      </a:r>
                      <a:r>
                        <a:rPr lang="en-IN" sz="1050" b="0" dirty="0" err="1">
                          <a:solidFill>
                            <a:srgbClr val="393E46"/>
                          </a:solidFill>
                          <a:effectLst/>
                        </a:rPr>
                        <a:t>Tomar</a:t>
                      </a:r>
                      <a:r>
                        <a:rPr lang="en-IN" sz="1050" b="0" dirty="0">
                          <a:solidFill>
                            <a:srgbClr val="393E46"/>
                          </a:solidFill>
                          <a:effectLst/>
                        </a:rPr>
                        <a:t>, </a:t>
                      </a:r>
                      <a:r>
                        <a:rPr lang="en-IN" sz="1050" b="0" dirty="0" err="1">
                          <a:solidFill>
                            <a:srgbClr val="393E46"/>
                          </a:solidFill>
                          <a:effectLst/>
                        </a:rPr>
                        <a:t>Dr.</a:t>
                      </a:r>
                      <a:r>
                        <a:rPr lang="en-IN" sz="1050" b="0" dirty="0">
                          <a:solidFill>
                            <a:srgbClr val="393E46"/>
                          </a:solidFill>
                          <a:effectLst/>
                        </a:rPr>
                        <a:t> Narendra M. Patel, </a:t>
                      </a:r>
                      <a:r>
                        <a:rPr lang="en-IN" sz="1050" b="0" dirty="0" err="1">
                          <a:solidFill>
                            <a:srgbClr val="393E46"/>
                          </a:solidFill>
                          <a:effectLst/>
                        </a:rPr>
                        <a:t>Dr.</a:t>
                      </a:r>
                      <a:r>
                        <a:rPr lang="en-IN" sz="1050" b="0" dirty="0">
                          <a:solidFill>
                            <a:srgbClr val="393E46"/>
                          </a:solidFill>
                          <a:effectLst/>
                        </a:rPr>
                        <a:t> </a:t>
                      </a:r>
                      <a:r>
                        <a:rPr lang="en-IN" sz="1050" b="0" dirty="0" err="1">
                          <a:solidFill>
                            <a:srgbClr val="393E46"/>
                          </a:solidFill>
                          <a:effectLst/>
                        </a:rPr>
                        <a:t>Darshak</a:t>
                      </a:r>
                      <a:r>
                        <a:rPr lang="en-IN" sz="1050" b="0" dirty="0">
                          <a:solidFill>
                            <a:srgbClr val="393E46"/>
                          </a:solidFill>
                          <a:effectLst/>
                        </a:rPr>
                        <a:t> G. Thakore</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b="0" dirty="0">
                          <a:solidFill>
                            <a:srgbClr val="393E46"/>
                          </a:solidFill>
                          <a:effectLst/>
                        </a:rPr>
                        <a:t>These systems can be of great help to dumb people as they can easily communicate with anyone using such system</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b="0" dirty="0">
                          <a:solidFill>
                            <a:srgbClr val="393E46"/>
                          </a:solidFill>
                          <a:effectLst/>
                        </a:rPr>
                        <a:t>Non-manual approach could be more effective in recognition as it considers facial expressions along with hand gestures but it can increase the complexity of implementation because variation in facial expression and body language can be much higher compared to variation in just hand gestures of different people.</a:t>
                      </a:r>
                      <a:endParaRPr lang="en-IN" sz="1050" b="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832866">
                <a:tc>
                  <a:txBody>
                    <a:bodyPr/>
                    <a:lstStyle/>
                    <a:p>
                      <a:pPr algn="l">
                        <a:lnSpc>
                          <a:spcPct val="107000"/>
                        </a:lnSpc>
                        <a:spcAft>
                          <a:spcPts val="800"/>
                        </a:spcAft>
                      </a:pPr>
                      <a:r>
                        <a:rPr lang="en-IN" sz="1050" dirty="0">
                          <a:solidFill>
                            <a:srgbClr val="393E46"/>
                          </a:solidFill>
                          <a:effectLst/>
                        </a:rPr>
                        <a:t>14</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Hand Gesture to Speech and Text Conversion Device</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a:solidFill>
                            <a:srgbClr val="393E46"/>
                          </a:solidFill>
                          <a:effectLst/>
                        </a:rPr>
                        <a:t>2020</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IN" sz="1050" dirty="0">
                          <a:solidFill>
                            <a:srgbClr val="393E46"/>
                          </a:solidFill>
                        </a:rPr>
                        <a:t>K. P. Vijayakumar, </a:t>
                      </a:r>
                      <a:r>
                        <a:rPr lang="en-IN" sz="1050" dirty="0" err="1">
                          <a:solidFill>
                            <a:srgbClr val="393E46"/>
                          </a:solidFill>
                        </a:rPr>
                        <a:t>Ananthu</a:t>
                      </a:r>
                      <a:r>
                        <a:rPr lang="en-IN" sz="1050" dirty="0">
                          <a:solidFill>
                            <a:srgbClr val="393E46"/>
                          </a:solidFill>
                        </a:rPr>
                        <a:t> Nair, Nishant </a:t>
                      </a:r>
                      <a:r>
                        <a:rPr lang="en-IN" sz="1050" dirty="0" err="1">
                          <a:solidFill>
                            <a:srgbClr val="393E46"/>
                          </a:solidFill>
                        </a:rPr>
                        <a:t>Tomar</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Using the 4 flex sensors, the system responded quickly and effectively to each of the 14 motions that were provided. </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The system can be made portable by using the battery or a small solar panel can be used as a power source. The inclusion of multilingual can provide flexibility to the system.</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832866">
                <a:tc>
                  <a:txBody>
                    <a:bodyPr/>
                    <a:lstStyle/>
                    <a:p>
                      <a:pPr algn="l">
                        <a:lnSpc>
                          <a:spcPct val="107000"/>
                        </a:lnSpc>
                        <a:spcAft>
                          <a:spcPts val="800"/>
                        </a:spcAft>
                      </a:pPr>
                      <a:r>
                        <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15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Hand Gesture Recognition: Sign to Voice System S2V</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rPr>
                        <a:t>2008</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Oi Mean </a:t>
                      </a:r>
                      <a:r>
                        <a:rPr lang="en-US" sz="1050" dirty="0" err="1">
                          <a:solidFill>
                            <a:srgbClr val="393E46"/>
                          </a:solidFill>
                        </a:rPr>
                        <a:t>Foong</a:t>
                      </a:r>
                      <a:r>
                        <a:rPr lang="en-US" sz="1050" dirty="0">
                          <a:solidFill>
                            <a:srgbClr val="393E46"/>
                          </a:solidFill>
                        </a:rPr>
                        <a:t>, Tan Jung Low, </a:t>
                      </a:r>
                      <a:r>
                        <a:rPr lang="en-US" sz="1050" dirty="0" err="1">
                          <a:solidFill>
                            <a:srgbClr val="393E46"/>
                          </a:solidFill>
                        </a:rPr>
                        <a:t>Satrio</a:t>
                      </a:r>
                      <a:r>
                        <a:rPr lang="en-US" sz="1050" dirty="0">
                          <a:solidFill>
                            <a:srgbClr val="393E46"/>
                          </a:solidFill>
                        </a:rPr>
                        <a:t> Wibowo</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According to the experimental findings, the system prototype S2V has achieved a satisfactory recognition rate in the automatic conversion of sign language to speech.</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lnSpc>
                          <a:spcPct val="107000"/>
                        </a:lnSpc>
                        <a:spcAft>
                          <a:spcPts val="800"/>
                        </a:spcAft>
                      </a:pPr>
                      <a:r>
                        <a:rPr lang="en-US" sz="1050" dirty="0">
                          <a:solidFill>
                            <a:srgbClr val="393E46"/>
                          </a:solidFill>
                        </a:rPr>
                        <a:t>For future research, we propose Hidden Markov Model (HMM) to detect longer sequences in large sign vocabularies and shall integrate this technique into a sign-to-voice system, or vice-versa, to help normal people to communicate more effectively with mute or hearing impaired people. </a:t>
                      </a:r>
                      <a:endParaRPr lang="en-IN" sz="1050" dirty="0">
                        <a:solidFill>
                          <a:srgbClr val="393E46"/>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
        <p:nvSpPr>
          <p:cNvPr id="10" name="Title 1">
            <a:extLst>
              <a:ext uri="{FF2B5EF4-FFF2-40B4-BE49-F238E27FC236}">
                <a16:creationId xmlns:a16="http://schemas.microsoft.com/office/drawing/2014/main" id="{43B5CA95-5D3B-4D40-315B-184D1C335735}"/>
              </a:ext>
            </a:extLst>
          </p:cNvPr>
          <p:cNvSpPr>
            <a:spLocks noGrp="1"/>
          </p:cNvSpPr>
          <p:nvPr>
            <p:ph type="title"/>
          </p:nvPr>
        </p:nvSpPr>
        <p:spPr>
          <a:xfrm>
            <a:off x="551384" y="168656"/>
            <a:ext cx="10515600" cy="694162"/>
          </a:xfrm>
        </p:spPr>
        <p:txBody>
          <a:bodyPr>
            <a:normAutofit fontScale="90000"/>
          </a:bodyPr>
          <a:lstStyle/>
          <a:p>
            <a:r>
              <a:rPr lang="en-IN" dirty="0"/>
              <a:t>Literature Review</a:t>
            </a:r>
            <a:br>
              <a:rPr lang="en-IN" dirty="0"/>
            </a:br>
            <a:endParaRPr lang="en-IN" dirty="0"/>
          </a:p>
        </p:txBody>
      </p:sp>
    </p:spTree>
    <p:extLst>
      <p:ext uri="{BB962C8B-B14F-4D97-AF65-F5344CB8AC3E}">
        <p14:creationId xmlns:p14="http://schemas.microsoft.com/office/powerpoint/2010/main" val="3048969077"/>
      </p:ext>
    </p:extLst>
  </p:cSld>
  <p:clrMapOvr>
    <a:masterClrMapping/>
  </p:clrMapOvr>
</p:sld>
</file>

<file path=ppt/theme/theme1.xml><?xml version="1.0" encoding="utf-8"?>
<a:theme xmlns:a="http://schemas.openxmlformats.org/drawingml/2006/main" name="Office Theme">
  <a:themeElements>
    <a:clrScheme name="Custom 1">
      <a:dk1>
        <a:srgbClr val="393E46"/>
      </a:dk1>
      <a:lt1>
        <a:srgbClr val="EEEEEE"/>
      </a:lt1>
      <a:dk2>
        <a:srgbClr val="00ADB5"/>
      </a:dk2>
      <a:lt2>
        <a:srgbClr val="00ADB5"/>
      </a:lt2>
      <a:accent1>
        <a:srgbClr val="EBDAE2"/>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3844</TotalTime>
  <Words>3460</Words>
  <Application>Microsoft Office PowerPoint</Application>
  <PresentationFormat>Widescreen</PresentationFormat>
  <Paragraphs>409</Paragraphs>
  <Slides>38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Arial</vt:lpstr>
      <vt:lpstr>Calibri</vt:lpstr>
      <vt:lpstr>Domine</vt:lpstr>
      <vt:lpstr>Times New Roman</vt:lpstr>
      <vt:lpstr>Urbanist</vt:lpstr>
      <vt:lpstr>Wingdings</vt:lpstr>
      <vt:lpstr>Office Theme</vt:lpstr>
      <vt:lpstr>SmartVoice</vt:lpstr>
      <vt:lpstr>Agenda</vt:lpstr>
      <vt:lpstr>Abstract</vt:lpstr>
      <vt:lpstr>Introduction </vt:lpstr>
      <vt:lpstr>Introduction</vt:lpstr>
      <vt:lpstr>PowerPoint Presentation</vt:lpstr>
      <vt:lpstr>Literature Review </vt:lpstr>
      <vt:lpstr>Literature Review </vt:lpstr>
      <vt:lpstr>Literature Review </vt:lpstr>
      <vt:lpstr>Analysis</vt:lpstr>
      <vt:lpstr>Analysis</vt:lpstr>
      <vt:lpstr>System Design </vt:lpstr>
      <vt:lpstr>PowerPoint Presentation</vt:lpstr>
      <vt:lpstr>Implementation </vt:lpstr>
      <vt:lpstr>Implementation </vt:lpstr>
      <vt:lpstr>Implementation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Testing</vt:lpstr>
      <vt:lpstr>PowerPoint Presentation</vt:lpstr>
      <vt:lpstr>Discussion of Results </vt:lpstr>
      <vt:lpstr>PowerPoint Presentation</vt:lpstr>
      <vt:lpstr>PowerPoint Presentation</vt:lpstr>
      <vt:lpstr>PowerPoint Presentation</vt:lpstr>
      <vt:lpstr>PowerPoint Presentation</vt:lpstr>
      <vt:lpstr>National Conference Paper </vt:lpstr>
      <vt:lpstr>Conclusions</vt:lpstr>
      <vt:lpstr>Future enhancements</vt:lpstr>
      <vt:lpstr>References</vt:lpstr>
      <vt:lpstr>References</vt:lpstr>
      <vt:lpstr>References</vt:lpstr>
      <vt:lpstr>Question and Answer</vt:lpstr>
      <vt:lpstr>Thank You.</vt:lpstr>
    </vt:vector>
  </TitlesOfParts>
  <Company>DARSHAN SATHYA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SmartVoice</dc:title>
  <dc:creator>Adithya Pai</dc:creator>
  <cp:lastModifiedBy>Adithya Pai</cp:lastModifiedBy>
  <cp:revision>367</cp:revision>
  <dcterms:created xsi:type="dcterms:W3CDTF">2015-10-29T14:36:38Z</dcterms:created>
  <dcterms:modified xsi:type="dcterms:W3CDTF">2023-04-24T18:11:07Z</dcterms:modified>
</cp:coreProperties>
</file>

<file path=docProps/thumbnail.jpeg>
</file>